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 id="2147483702" r:id="rId2"/>
  </p:sldMasterIdLst>
  <p:notesMasterIdLst>
    <p:notesMasterId r:id="rId28"/>
  </p:notesMasterIdLst>
  <p:handoutMasterIdLst>
    <p:handoutMasterId r:id="rId29"/>
  </p:handoutMasterIdLst>
  <p:sldIdLst>
    <p:sldId id="1318" r:id="rId3"/>
    <p:sldId id="974" r:id="rId4"/>
    <p:sldId id="576" r:id="rId5"/>
    <p:sldId id="577" r:id="rId6"/>
    <p:sldId id="257" r:id="rId7"/>
    <p:sldId id="258" r:id="rId8"/>
    <p:sldId id="259" r:id="rId9"/>
    <p:sldId id="260" r:id="rId10"/>
    <p:sldId id="261" r:id="rId11"/>
    <p:sldId id="262" r:id="rId12"/>
    <p:sldId id="263" r:id="rId13"/>
    <p:sldId id="264" r:id="rId14"/>
    <p:sldId id="265" r:id="rId15"/>
    <p:sldId id="269" r:id="rId16"/>
    <p:sldId id="270" r:id="rId17"/>
    <p:sldId id="271" r:id="rId18"/>
    <p:sldId id="272" r:id="rId19"/>
    <p:sldId id="267" r:id="rId20"/>
    <p:sldId id="1298" r:id="rId21"/>
    <p:sldId id="1308" r:id="rId22"/>
    <p:sldId id="273" r:id="rId23"/>
    <p:sldId id="268" r:id="rId24"/>
    <p:sldId id="1309" r:id="rId25"/>
    <p:sldId id="1310" r:id="rId26"/>
    <p:sldId id="1299" r:id="rId27"/>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06956D9-80CD-4AC5-9627-0E870640B05B}"/>
              </a:ext>
            </a:extLst>
          </p:cNvPr>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sz="1000">
                <a:latin typeface="Arial" panose="020B0604020202020204" pitchFamily="34" charset="0"/>
                <a:cs typeface="Arial" panose="020B0604020202020204" pitchFamily="34" charset="0"/>
              </a:rPr>
              <a:t>Class – The Book Of Revelation (32)</a:t>
            </a:r>
            <a:endParaRPr lang="en-US" sz="1000" dirty="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281BC78F-E7AA-4473-9B2D-BF7F9D9D13B0}"/>
              </a:ext>
            </a:extLst>
          </p:cNvPr>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r>
              <a:rPr lang="en-US" sz="1000">
                <a:latin typeface="Arial" panose="020B0604020202020204" pitchFamily="34" charset="0"/>
                <a:cs typeface="Arial" panose="020B0604020202020204" pitchFamily="34" charset="0"/>
              </a:rPr>
              <a:t>10/4/2020 pm</a:t>
            </a:r>
            <a:endParaRPr lang="en-US" sz="1000" dirty="0">
              <a:latin typeface="Arial" panose="020B0604020202020204" pitchFamily="34" charset="0"/>
              <a:cs typeface="Arial" panose="020B0604020202020204" pitchFamily="34" charset="0"/>
            </a:endParaRPr>
          </a:p>
        </p:txBody>
      </p:sp>
      <p:sp>
        <p:nvSpPr>
          <p:cNvPr id="4" name="Footer Placeholder 3">
            <a:extLst>
              <a:ext uri="{FF2B5EF4-FFF2-40B4-BE49-F238E27FC236}">
                <a16:creationId xmlns:a16="http://schemas.microsoft.com/office/drawing/2014/main" id="{C2841202-9A3B-43C2-8DFF-B20643251393}"/>
              </a:ext>
            </a:extLst>
          </p:cNvPr>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8C0B6354-CD48-4DF9-B9CE-F945468DC37F}"/>
              </a:ext>
            </a:extLst>
          </p:cNvPr>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888C8C7F-8342-4DF7-BD53-353E2C7B8351}"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59232570"/>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r>
              <a:rPr lang="en-US"/>
              <a:t>Class – The Book Of Revelation (32)</a:t>
            </a:r>
          </a:p>
        </p:txBody>
      </p:sp>
      <p:sp>
        <p:nvSpPr>
          <p:cNvPr id="3" name="Date Placeholder 2"/>
          <p:cNvSpPr>
            <a:spLocks noGrp="1"/>
          </p:cNvSpPr>
          <p:nvPr>
            <p:ph type="dt" idx="1"/>
          </p:nvPr>
        </p:nvSpPr>
        <p:spPr>
          <a:xfrm>
            <a:off x="4143375" y="0"/>
            <a:ext cx="3170238" cy="481013"/>
          </a:xfrm>
          <a:prstGeom prst="rect">
            <a:avLst/>
          </a:prstGeom>
        </p:spPr>
        <p:txBody>
          <a:bodyPr vert="horz" lIns="91440" tIns="45720" rIns="91440" bIns="45720" rtlCol="0"/>
          <a:lstStyle>
            <a:lvl1pPr algn="r">
              <a:defRPr sz="1200"/>
            </a:lvl1pPr>
          </a:lstStyle>
          <a:p>
            <a:r>
              <a:rPr lang="en-US"/>
              <a:t>10/4/2020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621213"/>
            <a:ext cx="5851525" cy="37798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188"/>
            <a:ext cx="3170238" cy="481012"/>
          </a:xfrm>
          <a:prstGeom prst="rect">
            <a:avLst/>
          </a:prstGeom>
        </p:spPr>
        <p:txBody>
          <a:bodyPr vert="horz" lIns="91440" tIns="45720" rIns="91440" bIns="45720"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375" y="9120188"/>
            <a:ext cx="3170238" cy="481012"/>
          </a:xfrm>
          <a:prstGeom prst="rect">
            <a:avLst/>
          </a:prstGeom>
        </p:spPr>
        <p:txBody>
          <a:bodyPr vert="horz" lIns="91440" tIns="45720" rIns="91440" bIns="45720" rtlCol="0" anchor="b"/>
          <a:lstStyle>
            <a:lvl1pPr algn="r">
              <a:defRPr sz="1200"/>
            </a:lvl1pPr>
          </a:lstStyle>
          <a:p>
            <a:fld id="{0BFC75D9-13EB-4071-A97F-FC938E2C7AE7}" type="slidenum">
              <a:rPr lang="en-US" smtClean="0"/>
              <a:t>‹#›</a:t>
            </a:fld>
            <a:endParaRPr lang="en-US"/>
          </a:p>
        </p:txBody>
      </p:sp>
    </p:spTree>
    <p:extLst>
      <p:ext uri="{BB962C8B-B14F-4D97-AF65-F5344CB8AC3E}">
        <p14:creationId xmlns:p14="http://schemas.microsoft.com/office/powerpoint/2010/main" val="3027752939"/>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918B0B2-A557-4CDC-A7B4-74CD8255A670}" type="datetimeFigureOut">
              <a:rPr lang="en-US" smtClean="0"/>
              <a:pPr/>
              <a:t>10/9/2020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98BDF9-F247-4A4D-AE62-4FCE01AEFCC7}" type="slidenum">
              <a:rPr lang="en-US" smtClean="0"/>
              <a:pPr/>
              <a:t>‹#›</a:t>
            </a:fld>
            <a:endParaRPr lang="en-US"/>
          </a:p>
        </p:txBody>
      </p:sp>
    </p:spTree>
    <p:extLst>
      <p:ext uri="{BB962C8B-B14F-4D97-AF65-F5344CB8AC3E}">
        <p14:creationId xmlns:p14="http://schemas.microsoft.com/office/powerpoint/2010/main" val="1611786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918B0B2-A557-4CDC-A7B4-74CD8255A670}" type="datetimeFigureOut">
              <a:rPr lang="en-US" smtClean="0"/>
              <a:pPr/>
              <a:t>10/9/2020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98BDF9-F247-4A4D-AE62-4FCE01AEFCC7}" type="slidenum">
              <a:rPr lang="en-US" smtClean="0"/>
              <a:pPr/>
              <a:t>‹#›</a:t>
            </a:fld>
            <a:endParaRPr lang="en-US"/>
          </a:p>
        </p:txBody>
      </p:sp>
    </p:spTree>
    <p:extLst>
      <p:ext uri="{BB962C8B-B14F-4D97-AF65-F5344CB8AC3E}">
        <p14:creationId xmlns:p14="http://schemas.microsoft.com/office/powerpoint/2010/main" val="2662687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918B0B2-A557-4CDC-A7B4-74CD8255A670}" type="datetimeFigureOut">
              <a:rPr lang="en-US" smtClean="0"/>
              <a:pPr/>
              <a:t>10/9/2020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98BDF9-F247-4A4D-AE62-4FCE01AEFCC7}" type="slidenum">
              <a:rPr lang="en-US" smtClean="0"/>
              <a:pPr/>
              <a:t>‹#›</a:t>
            </a:fld>
            <a:endParaRPr lang="en-US"/>
          </a:p>
        </p:txBody>
      </p:sp>
    </p:spTree>
    <p:extLst>
      <p:ext uri="{BB962C8B-B14F-4D97-AF65-F5344CB8AC3E}">
        <p14:creationId xmlns:p14="http://schemas.microsoft.com/office/powerpoint/2010/main" val="7788646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2C2085DC-C5DD-4A28-94F6-F9F029BCA1AE}" type="slidenum">
              <a:rPr lang="en-US" altLang="en-US" smtClean="0"/>
              <a:pPr/>
              <a:t>‹#›</a:t>
            </a:fld>
            <a:endParaRPr lang="en-US" altLang="en-US"/>
          </a:p>
        </p:txBody>
      </p:sp>
    </p:spTree>
    <p:extLst>
      <p:ext uri="{BB962C8B-B14F-4D97-AF65-F5344CB8AC3E}">
        <p14:creationId xmlns:p14="http://schemas.microsoft.com/office/powerpoint/2010/main" val="377731519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71DD7C3C-26EA-48D1-89DB-82086917E937}" type="slidenum">
              <a:rPr lang="en-US" altLang="en-US" smtClean="0"/>
              <a:pPr/>
              <a:t>‹#›</a:t>
            </a:fld>
            <a:endParaRPr lang="en-US" altLang="en-US"/>
          </a:p>
        </p:txBody>
      </p:sp>
    </p:spTree>
    <p:extLst>
      <p:ext uri="{BB962C8B-B14F-4D97-AF65-F5344CB8AC3E}">
        <p14:creationId xmlns:p14="http://schemas.microsoft.com/office/powerpoint/2010/main" val="392564138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075DFFC-4C7E-4580-BD58-D28052B8411C}" type="slidenum">
              <a:rPr lang="en-US" altLang="en-US" smtClean="0"/>
              <a:pPr/>
              <a:t>‹#›</a:t>
            </a:fld>
            <a:endParaRPr lang="en-US" altLang="en-US"/>
          </a:p>
        </p:txBody>
      </p:sp>
    </p:spTree>
    <p:extLst>
      <p:ext uri="{BB962C8B-B14F-4D97-AF65-F5344CB8AC3E}">
        <p14:creationId xmlns:p14="http://schemas.microsoft.com/office/powerpoint/2010/main" val="47387464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3981AFB8-6607-4BFB-A990-26AE2ECB36E5}" type="slidenum">
              <a:rPr lang="en-US" altLang="en-US" smtClean="0"/>
              <a:pPr/>
              <a:t>‹#›</a:t>
            </a:fld>
            <a:endParaRPr lang="en-US" altLang="en-US"/>
          </a:p>
        </p:txBody>
      </p:sp>
    </p:spTree>
    <p:extLst>
      <p:ext uri="{BB962C8B-B14F-4D97-AF65-F5344CB8AC3E}">
        <p14:creationId xmlns:p14="http://schemas.microsoft.com/office/powerpoint/2010/main" val="190907170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3D3B5985-F0FB-461C-A410-C18B3EA5F9E1}" type="slidenum">
              <a:rPr lang="en-US" altLang="en-US" smtClean="0"/>
              <a:pPr/>
              <a:t>‹#›</a:t>
            </a:fld>
            <a:endParaRPr lang="en-US" altLang="en-US"/>
          </a:p>
        </p:txBody>
      </p:sp>
    </p:spTree>
    <p:extLst>
      <p:ext uri="{BB962C8B-B14F-4D97-AF65-F5344CB8AC3E}">
        <p14:creationId xmlns:p14="http://schemas.microsoft.com/office/powerpoint/2010/main" val="347756080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A8F3877-D21C-4381-AFB3-9CF0607A0B12}" type="slidenum">
              <a:rPr lang="en-US" altLang="en-US" smtClean="0"/>
              <a:pPr/>
              <a:t>‹#›</a:t>
            </a:fld>
            <a:endParaRPr lang="en-US" altLang="en-US"/>
          </a:p>
        </p:txBody>
      </p:sp>
    </p:spTree>
    <p:extLst>
      <p:ext uri="{BB962C8B-B14F-4D97-AF65-F5344CB8AC3E}">
        <p14:creationId xmlns:p14="http://schemas.microsoft.com/office/powerpoint/2010/main" val="113006190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A5615BA9-689B-4940-B8A1-D0153F61312A}" type="slidenum">
              <a:rPr lang="en-US" altLang="en-US" smtClean="0"/>
              <a:pPr/>
              <a:t>‹#›</a:t>
            </a:fld>
            <a:endParaRPr lang="en-US" altLang="en-US"/>
          </a:p>
        </p:txBody>
      </p:sp>
    </p:spTree>
    <p:extLst>
      <p:ext uri="{BB962C8B-B14F-4D97-AF65-F5344CB8AC3E}">
        <p14:creationId xmlns:p14="http://schemas.microsoft.com/office/powerpoint/2010/main" val="126654259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B837187E-E6D4-4886-BDEE-08F8AEB698FB}" type="slidenum">
              <a:rPr lang="en-US" altLang="en-US" smtClean="0"/>
              <a:pPr/>
              <a:t>‹#›</a:t>
            </a:fld>
            <a:endParaRPr lang="en-US" altLang="en-US"/>
          </a:p>
        </p:txBody>
      </p:sp>
    </p:spTree>
    <p:extLst>
      <p:ext uri="{BB962C8B-B14F-4D97-AF65-F5344CB8AC3E}">
        <p14:creationId xmlns:p14="http://schemas.microsoft.com/office/powerpoint/2010/main" val="215622694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918B0B2-A557-4CDC-A7B4-74CD8255A670}" type="datetimeFigureOut">
              <a:rPr lang="en-US" smtClean="0"/>
              <a:pPr/>
              <a:t>10/9/2020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98BDF9-F247-4A4D-AE62-4FCE01AEFCC7}" type="slidenum">
              <a:rPr lang="en-US" smtClean="0"/>
              <a:pPr/>
              <a:t>‹#›</a:t>
            </a:fld>
            <a:endParaRPr lang="en-US"/>
          </a:p>
        </p:txBody>
      </p:sp>
    </p:spTree>
    <p:extLst>
      <p:ext uri="{BB962C8B-B14F-4D97-AF65-F5344CB8AC3E}">
        <p14:creationId xmlns:p14="http://schemas.microsoft.com/office/powerpoint/2010/main" val="29048075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86CCBCD0-433E-4322-8891-D43E1F630C1A}" type="slidenum">
              <a:rPr lang="en-US" altLang="en-US" smtClean="0"/>
              <a:pPr/>
              <a:t>‹#›</a:t>
            </a:fld>
            <a:endParaRPr lang="en-US" altLang="en-US"/>
          </a:p>
        </p:txBody>
      </p:sp>
    </p:spTree>
    <p:extLst>
      <p:ext uri="{BB962C8B-B14F-4D97-AF65-F5344CB8AC3E}">
        <p14:creationId xmlns:p14="http://schemas.microsoft.com/office/powerpoint/2010/main" val="410271706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166054820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27372295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173864194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304485921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359239466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376710361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2814E910-BBD9-4C6C-B553-9F185752B042}" type="slidenum">
              <a:rPr lang="en-US" altLang="en-US" smtClean="0"/>
              <a:pPr/>
              <a:t>‹#›</a:t>
            </a:fld>
            <a:endParaRPr lang="en-US" altLang="en-US"/>
          </a:p>
        </p:txBody>
      </p:sp>
    </p:spTree>
    <p:extLst>
      <p:ext uri="{BB962C8B-B14F-4D97-AF65-F5344CB8AC3E}">
        <p14:creationId xmlns:p14="http://schemas.microsoft.com/office/powerpoint/2010/main" val="289827885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A9B584D8-2FAB-4CF1-AF74-0E7F3D958B3D}" type="slidenum">
              <a:rPr lang="en-US" altLang="en-US" smtClean="0"/>
              <a:pPr/>
              <a:t>‹#›</a:t>
            </a:fld>
            <a:endParaRPr lang="en-US" altLang="en-US"/>
          </a:p>
        </p:txBody>
      </p:sp>
    </p:spTree>
    <p:extLst>
      <p:ext uri="{BB962C8B-B14F-4D97-AF65-F5344CB8AC3E}">
        <p14:creationId xmlns:p14="http://schemas.microsoft.com/office/powerpoint/2010/main" val="357064068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918B0B2-A557-4CDC-A7B4-74CD8255A670}" type="datetimeFigureOut">
              <a:rPr lang="en-US" smtClean="0"/>
              <a:pPr/>
              <a:t>10/9/2020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98BDF9-F247-4A4D-AE62-4FCE01AEFCC7}" type="slidenum">
              <a:rPr lang="en-US" smtClean="0"/>
              <a:pPr/>
              <a:t>‹#›</a:t>
            </a:fld>
            <a:endParaRPr lang="en-US"/>
          </a:p>
        </p:txBody>
      </p:sp>
    </p:spTree>
    <p:extLst>
      <p:ext uri="{BB962C8B-B14F-4D97-AF65-F5344CB8AC3E}">
        <p14:creationId xmlns:p14="http://schemas.microsoft.com/office/powerpoint/2010/main" val="16169540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918B0B2-A557-4CDC-A7B4-74CD8255A670}" type="datetimeFigureOut">
              <a:rPr lang="en-US" smtClean="0"/>
              <a:pPr/>
              <a:t>10/9/2020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98BDF9-F247-4A4D-AE62-4FCE01AEFCC7}" type="slidenum">
              <a:rPr lang="en-US" smtClean="0"/>
              <a:pPr/>
              <a:t>‹#›</a:t>
            </a:fld>
            <a:endParaRPr lang="en-US"/>
          </a:p>
        </p:txBody>
      </p:sp>
    </p:spTree>
    <p:extLst>
      <p:ext uri="{BB962C8B-B14F-4D97-AF65-F5344CB8AC3E}">
        <p14:creationId xmlns:p14="http://schemas.microsoft.com/office/powerpoint/2010/main" val="31154370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918B0B2-A557-4CDC-A7B4-74CD8255A670}" type="datetimeFigureOut">
              <a:rPr lang="en-US" smtClean="0"/>
              <a:pPr/>
              <a:t>10/9/2020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98BDF9-F247-4A4D-AE62-4FCE01AEFCC7}" type="slidenum">
              <a:rPr lang="en-US" smtClean="0"/>
              <a:pPr/>
              <a:t>‹#›</a:t>
            </a:fld>
            <a:endParaRPr lang="en-US"/>
          </a:p>
        </p:txBody>
      </p:sp>
    </p:spTree>
    <p:extLst>
      <p:ext uri="{BB962C8B-B14F-4D97-AF65-F5344CB8AC3E}">
        <p14:creationId xmlns:p14="http://schemas.microsoft.com/office/powerpoint/2010/main" val="2666433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918B0B2-A557-4CDC-A7B4-74CD8255A670}" type="datetimeFigureOut">
              <a:rPr lang="en-US" smtClean="0"/>
              <a:pPr/>
              <a:t>10/9/2020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98BDF9-F247-4A4D-AE62-4FCE01AEFCC7}" type="slidenum">
              <a:rPr lang="en-US" smtClean="0"/>
              <a:pPr/>
              <a:t>‹#›</a:t>
            </a:fld>
            <a:endParaRPr lang="en-US"/>
          </a:p>
        </p:txBody>
      </p:sp>
    </p:spTree>
    <p:extLst>
      <p:ext uri="{BB962C8B-B14F-4D97-AF65-F5344CB8AC3E}">
        <p14:creationId xmlns:p14="http://schemas.microsoft.com/office/powerpoint/2010/main" val="1343319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18B0B2-A557-4CDC-A7B4-74CD8255A670}" type="datetimeFigureOut">
              <a:rPr lang="en-US" smtClean="0"/>
              <a:pPr/>
              <a:t>10/9/2020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98BDF9-F247-4A4D-AE62-4FCE01AEFCC7}" type="slidenum">
              <a:rPr lang="en-US" smtClean="0"/>
              <a:pPr/>
              <a:t>‹#›</a:t>
            </a:fld>
            <a:endParaRPr lang="en-US"/>
          </a:p>
        </p:txBody>
      </p:sp>
    </p:spTree>
    <p:extLst>
      <p:ext uri="{BB962C8B-B14F-4D97-AF65-F5344CB8AC3E}">
        <p14:creationId xmlns:p14="http://schemas.microsoft.com/office/powerpoint/2010/main" val="12490137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918B0B2-A557-4CDC-A7B4-74CD8255A670}" type="datetimeFigureOut">
              <a:rPr lang="en-US" smtClean="0"/>
              <a:pPr/>
              <a:t>10/9/2020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98BDF9-F247-4A4D-AE62-4FCE01AEFCC7}" type="slidenum">
              <a:rPr lang="en-US" smtClean="0"/>
              <a:pPr/>
              <a:t>‹#›</a:t>
            </a:fld>
            <a:endParaRPr lang="en-US"/>
          </a:p>
        </p:txBody>
      </p:sp>
    </p:spTree>
    <p:extLst>
      <p:ext uri="{BB962C8B-B14F-4D97-AF65-F5344CB8AC3E}">
        <p14:creationId xmlns:p14="http://schemas.microsoft.com/office/powerpoint/2010/main" val="7151231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918B0B2-A557-4CDC-A7B4-74CD8255A670}" type="datetimeFigureOut">
              <a:rPr lang="en-US" smtClean="0"/>
              <a:pPr/>
              <a:t>10/9/2020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98BDF9-F247-4A4D-AE62-4FCE01AEFCC7}" type="slidenum">
              <a:rPr lang="en-US" smtClean="0"/>
              <a:pPr/>
              <a:t>‹#›</a:t>
            </a:fld>
            <a:endParaRPr lang="en-US"/>
          </a:p>
        </p:txBody>
      </p:sp>
    </p:spTree>
    <p:extLst>
      <p:ext uri="{BB962C8B-B14F-4D97-AF65-F5344CB8AC3E}">
        <p14:creationId xmlns:p14="http://schemas.microsoft.com/office/powerpoint/2010/main" val="21637722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image" Target="../media/image2.png"/><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18B0B2-A557-4CDC-A7B4-74CD8255A670}" type="datetimeFigureOut">
              <a:rPr lang="en-US" smtClean="0"/>
              <a:pPr/>
              <a:t>10/9/2020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98BDF9-F247-4A4D-AE62-4FCE01AEFCC7}" type="slidenum">
              <a:rPr lang="en-US" smtClean="0"/>
              <a:pPr/>
              <a:t>‹#›</a:t>
            </a:fld>
            <a:endParaRPr lang="en-US"/>
          </a:p>
        </p:txBody>
      </p:sp>
    </p:spTree>
    <p:extLst>
      <p:ext uri="{BB962C8B-B14F-4D97-AF65-F5344CB8AC3E}">
        <p14:creationId xmlns:p14="http://schemas.microsoft.com/office/powerpoint/2010/main" val="3126156230"/>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282FA3C6-7C60-430F-B028-42B5104B86BE}"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810840477"/>
      </p:ext>
    </p:extLst>
  </p:cSld>
  <p:clrMap bg1="dk1" tx1="lt1" bg2="dk2" tx2="lt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4" r:id="rId12"/>
    <p:sldLayoutId id="2147483715" r:id="rId13"/>
    <p:sldLayoutId id="2147483716" r:id="rId14"/>
    <p:sldLayoutId id="2147483717" r:id="rId15"/>
    <p:sldLayoutId id="2147483718" r:id="rId16"/>
    <p:sldLayoutId id="2147483719" r:id="rId17"/>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hf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D927B-E843-462E-9476-E45B6FC0DDF8}"/>
              </a:ext>
            </a:extLst>
          </p:cNvPr>
          <p:cNvSpPr>
            <a:spLocks noGrp="1"/>
          </p:cNvSpPr>
          <p:nvPr>
            <p:ph type="ctrTitle"/>
          </p:nvPr>
        </p:nvSpPr>
        <p:spPr>
          <a:xfrm>
            <a:off x="305095" y="1905000"/>
            <a:ext cx="8533811" cy="2086725"/>
          </a:xfrm>
        </p:spPr>
        <p:txBody>
          <a:bodyPr>
            <a:spAutoFit/>
          </a:bodyPr>
          <a:lstStyle/>
          <a:p>
            <a:pPr algn="ctr"/>
            <a:r>
              <a:rPr lang="en-US" dirty="0">
                <a:solidFill>
                  <a:schemeClr val="tx1"/>
                </a:solidFill>
              </a:rPr>
              <a:t>A Study Of </a:t>
            </a:r>
            <a:br>
              <a:rPr lang="en-US" dirty="0">
                <a:solidFill>
                  <a:schemeClr val="tx1"/>
                </a:solidFill>
              </a:rPr>
            </a:br>
            <a:r>
              <a:rPr lang="en-US" dirty="0">
                <a:solidFill>
                  <a:schemeClr val="tx1"/>
                </a:solidFill>
              </a:rPr>
              <a:t>The Book Of Revelation</a:t>
            </a:r>
          </a:p>
        </p:txBody>
      </p:sp>
      <p:sp>
        <p:nvSpPr>
          <p:cNvPr id="3" name="Subtitle 2">
            <a:extLst>
              <a:ext uri="{FF2B5EF4-FFF2-40B4-BE49-F238E27FC236}">
                <a16:creationId xmlns:a16="http://schemas.microsoft.com/office/drawing/2014/main" id="{78684570-74C7-4D91-8578-009947D53EE0}"/>
              </a:ext>
            </a:extLst>
          </p:cNvPr>
          <p:cNvSpPr>
            <a:spLocks noGrp="1"/>
          </p:cNvSpPr>
          <p:nvPr>
            <p:ph type="subTitle" idx="1"/>
          </p:nvPr>
        </p:nvSpPr>
        <p:spPr>
          <a:xfrm>
            <a:off x="800100" y="4648918"/>
            <a:ext cx="7696200" cy="424732"/>
          </a:xfrm>
          <a:noFill/>
        </p:spPr>
        <p:txBody>
          <a:bodyPr>
            <a:spAutoFit/>
          </a:bodyPr>
          <a:lstStyle/>
          <a:p>
            <a:pPr algn="ctr"/>
            <a:r>
              <a:rPr lang="en-US" dirty="0">
                <a:solidFill>
                  <a:schemeClr val="tx1"/>
                </a:solidFill>
              </a:rPr>
              <a:t>October 4, 2020</a:t>
            </a:r>
          </a:p>
        </p:txBody>
      </p:sp>
      <p:sp>
        <p:nvSpPr>
          <p:cNvPr id="4" name="Slide Number Placeholder 3">
            <a:extLst>
              <a:ext uri="{FF2B5EF4-FFF2-40B4-BE49-F238E27FC236}">
                <a16:creationId xmlns:a16="http://schemas.microsoft.com/office/drawing/2014/main" id="{42A796AF-6424-41FA-BBC3-01A62FCD2F70}"/>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2C2085DC-C5DD-4A28-94F6-F9F029BCA1AE}"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59440356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3"/>
          <p:cNvPicPr>
            <a:picLocks noChangeAspect="1" noChangeArrowheads="1"/>
          </p:cNvPicPr>
          <p:nvPr/>
        </p:nvPicPr>
        <p:blipFill>
          <a:blip r:embed="rId2" cstate="print"/>
          <a:srcRect/>
          <a:stretch>
            <a:fillRect/>
          </a:stretch>
        </p:blipFill>
        <p:spPr bwMode="auto">
          <a:xfrm>
            <a:off x="1143000" y="1600200"/>
            <a:ext cx="6781800" cy="4895920"/>
          </a:xfrm>
          <a:prstGeom prst="rect">
            <a:avLst/>
          </a:prstGeom>
          <a:noFill/>
          <a:ln w="9525">
            <a:noFill/>
            <a:miter lim="800000"/>
            <a:headEnd/>
            <a:tailEnd/>
          </a:ln>
        </p:spPr>
      </p:pic>
      <p:sp>
        <p:nvSpPr>
          <p:cNvPr id="4" name="TextBox 3"/>
          <p:cNvSpPr txBox="1"/>
          <p:nvPr/>
        </p:nvSpPr>
        <p:spPr>
          <a:xfrm>
            <a:off x="1905000" y="2097460"/>
            <a:ext cx="5181600" cy="3046988"/>
          </a:xfrm>
          <a:prstGeom prst="rect">
            <a:avLst/>
          </a:prstGeom>
          <a:noFill/>
        </p:spPr>
        <p:txBody>
          <a:bodyPr wrap="square" rtlCol="0">
            <a:spAutoFit/>
          </a:bodyPr>
          <a:lstStyle/>
          <a:p>
            <a:pPr lvl="0" algn="ctr"/>
            <a:r>
              <a:rPr lang="en-US" sz="3200" b="1" i="1" dirty="0">
                <a:latin typeface="Arial" pitchFamily="34" charset="0"/>
                <a:cs typeface="Arial" pitchFamily="34" charset="0"/>
              </a:rPr>
              <a:t>“saying, Hurt not the earth, neither the sea, nor the trees, </a:t>
            </a:r>
            <a:r>
              <a:rPr lang="en-US" sz="3200" b="1" i="1" u="sng" dirty="0">
                <a:latin typeface="Arial" pitchFamily="34" charset="0"/>
                <a:cs typeface="Arial" pitchFamily="34" charset="0"/>
              </a:rPr>
              <a:t>till we shall have sealed the servants of our God</a:t>
            </a:r>
            <a:r>
              <a:rPr lang="en-US" sz="3200" b="1" i="1" dirty="0">
                <a:latin typeface="Arial" pitchFamily="34" charset="0"/>
                <a:cs typeface="Arial" pitchFamily="34" charset="0"/>
              </a:rPr>
              <a:t> on their foreheads.”</a:t>
            </a:r>
          </a:p>
        </p:txBody>
      </p:sp>
      <p:sp>
        <p:nvSpPr>
          <p:cNvPr id="6" name="Title 1"/>
          <p:cNvSpPr>
            <a:spLocks noGrp="1"/>
          </p:cNvSpPr>
          <p:nvPr>
            <p:ph type="title"/>
          </p:nvPr>
        </p:nvSpPr>
        <p:spPr>
          <a:xfrm>
            <a:off x="457200" y="461417"/>
            <a:ext cx="8229600" cy="769441"/>
          </a:xfrm>
        </p:spPr>
        <p:txBody>
          <a:bodyPr>
            <a:spAutoFit/>
          </a:bodyPr>
          <a:lstStyle/>
          <a:p>
            <a:r>
              <a:rPr lang="en-US" b="1" u="sng" dirty="0">
                <a:solidFill>
                  <a:schemeClr val="bg1"/>
                </a:solidFill>
                <a:latin typeface="Arial" pitchFamily="34" charset="0"/>
                <a:cs typeface="Arial" pitchFamily="34" charset="0"/>
              </a:rPr>
              <a:t>Revelation 7:3</a:t>
            </a:r>
          </a:p>
        </p:txBody>
      </p:sp>
      <p:sp>
        <p:nvSpPr>
          <p:cNvPr id="5" name="Rectangle 4">
            <a:extLst>
              <a:ext uri="{FF2B5EF4-FFF2-40B4-BE49-F238E27FC236}">
                <a16:creationId xmlns:a16="http://schemas.microsoft.com/office/drawing/2014/main" id="{06EB7769-E94A-4083-85CF-959EE0D2C627}"/>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Revelation 7</a:t>
            </a:r>
          </a:p>
        </p:txBody>
      </p:sp>
    </p:spTree>
    <p:extLst>
      <p:ext uri="{BB962C8B-B14F-4D97-AF65-F5344CB8AC3E}">
        <p14:creationId xmlns:p14="http://schemas.microsoft.com/office/powerpoint/2010/main" val="32892902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2901"/>
            <a:ext cx="8458200" cy="1200329"/>
          </a:xfrm>
        </p:spPr>
        <p:txBody>
          <a:bodyPr>
            <a:spAutoFit/>
          </a:bodyPr>
          <a:lstStyle/>
          <a:p>
            <a:r>
              <a:rPr lang="en-US" sz="3600" b="1" u="sng" dirty="0">
                <a:solidFill>
                  <a:schemeClr val="bg1"/>
                </a:solidFill>
                <a:latin typeface="Arial" pitchFamily="34" charset="0"/>
                <a:cs typeface="Arial" pitchFamily="34" charset="0"/>
              </a:rPr>
              <a:t>Seal God’s Servants – Church </a:t>
            </a:r>
            <a:br>
              <a:rPr lang="en-US" sz="3600" b="1" u="sng" dirty="0">
                <a:solidFill>
                  <a:schemeClr val="bg1"/>
                </a:solidFill>
                <a:latin typeface="Arial" pitchFamily="34" charset="0"/>
                <a:cs typeface="Arial" pitchFamily="34" charset="0"/>
              </a:rPr>
            </a:br>
            <a:r>
              <a:rPr lang="en-US" sz="3600" b="1" u="sng" dirty="0">
                <a:solidFill>
                  <a:schemeClr val="bg1"/>
                </a:solidFill>
                <a:latin typeface="Arial" pitchFamily="34" charset="0"/>
                <a:cs typeface="Arial" pitchFamily="34" charset="0"/>
              </a:rPr>
              <a:t>Militant on the Earth</a:t>
            </a:r>
          </a:p>
        </p:txBody>
      </p:sp>
      <p:sp>
        <p:nvSpPr>
          <p:cNvPr id="3" name="Content Placeholder 2"/>
          <p:cNvSpPr>
            <a:spLocks noGrp="1"/>
          </p:cNvSpPr>
          <p:nvPr>
            <p:ph idx="1"/>
          </p:nvPr>
        </p:nvSpPr>
        <p:spPr>
          <a:xfrm>
            <a:off x="457200" y="1751032"/>
            <a:ext cx="8229600" cy="4801314"/>
          </a:xfrm>
          <a:solidFill>
            <a:schemeClr val="bg1"/>
          </a:solidFill>
          <a:ln w="38100">
            <a:solidFill>
              <a:srgbClr val="C00000"/>
            </a:solidFill>
          </a:ln>
        </p:spPr>
        <p:txBody>
          <a:bodyPr>
            <a:spAutoFit/>
          </a:bodyPr>
          <a:lstStyle/>
          <a:p>
            <a:r>
              <a:rPr lang="en-US" dirty="0">
                <a:latin typeface="Arial" pitchFamily="34" charset="0"/>
                <a:cs typeface="Arial" pitchFamily="34" charset="0"/>
              </a:rPr>
              <a:t>Another </a:t>
            </a:r>
            <a:r>
              <a:rPr lang="en-US" b="1" dirty="0">
                <a:latin typeface="Arial" pitchFamily="34" charset="0"/>
                <a:cs typeface="Arial" pitchFamily="34" charset="0"/>
              </a:rPr>
              <a:t>angel</a:t>
            </a:r>
            <a:r>
              <a:rPr lang="en-US" dirty="0">
                <a:latin typeface="Arial" pitchFamily="34" charset="0"/>
                <a:cs typeface="Arial" pitchFamily="34" charset="0"/>
              </a:rPr>
              <a:t> ascending …</a:t>
            </a:r>
            <a:br>
              <a:rPr lang="en-US" dirty="0">
                <a:latin typeface="Arial" pitchFamily="34" charset="0"/>
                <a:cs typeface="Arial" pitchFamily="34" charset="0"/>
              </a:rPr>
            </a:br>
            <a:r>
              <a:rPr lang="en-US" dirty="0">
                <a:latin typeface="Arial" pitchFamily="34" charset="0"/>
                <a:cs typeface="Arial" pitchFamily="34" charset="0"/>
              </a:rPr>
              <a:t>cf. Hebrews 1:7 God’s messengers.</a:t>
            </a:r>
          </a:p>
          <a:p>
            <a:pPr>
              <a:spcBef>
                <a:spcPts val="1200"/>
              </a:spcBef>
            </a:pPr>
            <a:r>
              <a:rPr lang="en-US" dirty="0">
                <a:latin typeface="Arial" pitchFamily="34" charset="0"/>
                <a:cs typeface="Arial" pitchFamily="34" charset="0"/>
              </a:rPr>
              <a:t>From the </a:t>
            </a:r>
            <a:r>
              <a:rPr lang="en-US" b="1" dirty="0">
                <a:latin typeface="Arial" pitchFamily="34" charset="0"/>
                <a:cs typeface="Arial" pitchFamily="34" charset="0"/>
              </a:rPr>
              <a:t>east</a:t>
            </a:r>
            <a:r>
              <a:rPr lang="en-US" dirty="0">
                <a:latin typeface="Arial" pitchFamily="34" charset="0"/>
                <a:cs typeface="Arial" pitchFamily="34" charset="0"/>
              </a:rPr>
              <a:t> – rising of the sun</a:t>
            </a:r>
          </a:p>
          <a:p>
            <a:pPr>
              <a:spcBef>
                <a:spcPts val="1200"/>
              </a:spcBef>
            </a:pPr>
            <a:r>
              <a:rPr lang="en-US" dirty="0">
                <a:latin typeface="Arial" pitchFamily="34" charset="0"/>
                <a:cs typeface="Arial" pitchFamily="34" charset="0"/>
              </a:rPr>
              <a:t>He has “</a:t>
            </a:r>
            <a:r>
              <a:rPr lang="en-US" b="1" dirty="0">
                <a:latin typeface="Arial" pitchFamily="34" charset="0"/>
                <a:cs typeface="Arial" pitchFamily="34" charset="0"/>
              </a:rPr>
              <a:t>the seal of the living God</a:t>
            </a:r>
            <a:r>
              <a:rPr lang="en-US" dirty="0">
                <a:latin typeface="Arial" pitchFamily="34" charset="0"/>
                <a:cs typeface="Arial" pitchFamily="34" charset="0"/>
              </a:rPr>
              <a:t>”</a:t>
            </a:r>
          </a:p>
          <a:p>
            <a:pPr>
              <a:spcBef>
                <a:spcPts val="1200"/>
              </a:spcBef>
            </a:pPr>
            <a:r>
              <a:rPr lang="en-US" dirty="0">
                <a:latin typeface="Arial" pitchFamily="34" charset="0"/>
                <a:cs typeface="Arial" pitchFamily="34" charset="0"/>
              </a:rPr>
              <a:t>“</a:t>
            </a:r>
            <a:r>
              <a:rPr lang="en-US" b="1" dirty="0">
                <a:latin typeface="Arial" pitchFamily="34" charset="0"/>
                <a:cs typeface="Arial" pitchFamily="34" charset="0"/>
              </a:rPr>
              <a:t>Mark</a:t>
            </a:r>
            <a:r>
              <a:rPr lang="en-US" dirty="0">
                <a:latin typeface="Arial" pitchFamily="34" charset="0"/>
                <a:cs typeface="Arial" pitchFamily="34" charset="0"/>
              </a:rPr>
              <a:t>” – safety in time of trouble</a:t>
            </a:r>
          </a:p>
          <a:p>
            <a:pPr>
              <a:spcBef>
                <a:spcPts val="1200"/>
              </a:spcBef>
            </a:pPr>
            <a:r>
              <a:rPr lang="en-US" dirty="0">
                <a:latin typeface="Arial" pitchFamily="34" charset="0"/>
                <a:cs typeface="Arial" pitchFamily="34" charset="0"/>
              </a:rPr>
              <a:t>Cried with a loud voice to the </a:t>
            </a:r>
            <a:r>
              <a:rPr lang="en-US" b="1" dirty="0">
                <a:latin typeface="Arial" pitchFamily="34" charset="0"/>
                <a:cs typeface="Arial" pitchFamily="34" charset="0"/>
              </a:rPr>
              <a:t>four angels </a:t>
            </a:r>
            <a:r>
              <a:rPr lang="en-US" dirty="0">
                <a:latin typeface="Arial" pitchFamily="34" charset="0"/>
                <a:cs typeface="Arial" pitchFamily="34" charset="0"/>
              </a:rPr>
              <a:t>at the corners of the earth</a:t>
            </a:r>
          </a:p>
          <a:p>
            <a:pPr>
              <a:spcBef>
                <a:spcPts val="1200"/>
              </a:spcBef>
            </a:pPr>
            <a:r>
              <a:rPr lang="en-US" dirty="0">
                <a:latin typeface="Arial" pitchFamily="34" charset="0"/>
                <a:cs typeface="Arial" pitchFamily="34" charset="0"/>
              </a:rPr>
              <a:t>Hold back the “</a:t>
            </a:r>
            <a:r>
              <a:rPr lang="en-US" b="1" dirty="0">
                <a:latin typeface="Arial" pitchFamily="34" charset="0"/>
                <a:cs typeface="Arial" pitchFamily="34" charset="0"/>
              </a:rPr>
              <a:t>winds of judgment</a:t>
            </a:r>
            <a:r>
              <a:rPr lang="en-US" dirty="0">
                <a:latin typeface="Arial" pitchFamily="34" charset="0"/>
                <a:cs typeface="Arial" pitchFamily="34" charset="0"/>
              </a:rPr>
              <a:t>”</a:t>
            </a:r>
          </a:p>
        </p:txBody>
      </p:sp>
      <p:sp>
        <p:nvSpPr>
          <p:cNvPr id="4" name="Rectangle 3">
            <a:extLst>
              <a:ext uri="{FF2B5EF4-FFF2-40B4-BE49-F238E27FC236}">
                <a16:creationId xmlns:a16="http://schemas.microsoft.com/office/drawing/2014/main" id="{27B6236C-A6AB-4593-8DCF-7DB73314232C}"/>
              </a:ext>
            </a:extLst>
          </p:cNvPr>
          <p:cNvSpPr/>
          <p:nvPr/>
        </p:nvSpPr>
        <p:spPr bwMode="auto">
          <a:xfrm>
            <a:off x="0" y="-7143"/>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Revelation 7</a:t>
            </a:r>
          </a:p>
        </p:txBody>
      </p:sp>
    </p:spTree>
    <p:extLst>
      <p:ext uri="{BB962C8B-B14F-4D97-AF65-F5344CB8AC3E}">
        <p14:creationId xmlns:p14="http://schemas.microsoft.com/office/powerpoint/2010/main" val="16083746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4841" y="1788740"/>
            <a:ext cx="8964891" cy="4708981"/>
          </a:xfrm>
          <a:solidFill>
            <a:srgbClr val="FFFFFF"/>
          </a:solidFill>
          <a:ln w="38100">
            <a:solidFill>
              <a:srgbClr val="C00000"/>
            </a:solidFill>
          </a:ln>
        </p:spPr>
        <p:txBody>
          <a:bodyPr wrap="square">
            <a:spAutoFit/>
          </a:bodyPr>
          <a:lstStyle/>
          <a:p>
            <a:pPr>
              <a:spcBef>
                <a:spcPts val="0"/>
              </a:spcBef>
            </a:pPr>
            <a:r>
              <a:rPr lang="en-US" sz="2400" dirty="0">
                <a:latin typeface="Arial" pitchFamily="34" charset="0"/>
                <a:cs typeface="Arial" pitchFamily="34" charset="0"/>
              </a:rPr>
              <a:t>“</a:t>
            </a:r>
            <a:r>
              <a:rPr lang="en-US" sz="2400" b="1" dirty="0">
                <a:latin typeface="Arial" pitchFamily="34" charset="0"/>
                <a:cs typeface="Arial" pitchFamily="34" charset="0"/>
              </a:rPr>
              <a:t>Do not harm</a:t>
            </a:r>
            <a:r>
              <a:rPr lang="en-US" sz="2400" dirty="0">
                <a:latin typeface="Arial" pitchFamily="34" charset="0"/>
                <a:cs typeface="Arial" pitchFamily="34" charset="0"/>
              </a:rPr>
              <a:t>” </a:t>
            </a:r>
            <a:r>
              <a:rPr lang="en-US" sz="2400" i="1" dirty="0">
                <a:latin typeface="Arial" pitchFamily="34" charset="0"/>
                <a:cs typeface="Arial" pitchFamily="34" charset="0"/>
              </a:rPr>
              <a:t>(release judgment)</a:t>
            </a:r>
            <a:r>
              <a:rPr lang="en-US" sz="2400" dirty="0">
                <a:latin typeface="Arial" pitchFamily="34" charset="0"/>
                <a:cs typeface="Arial" pitchFamily="34" charset="0"/>
              </a:rPr>
              <a:t> until God’s slaves have been sealed!</a:t>
            </a:r>
          </a:p>
          <a:p>
            <a:pPr>
              <a:spcBef>
                <a:spcPts val="0"/>
              </a:spcBef>
            </a:pPr>
            <a:r>
              <a:rPr lang="en-US" sz="2400" dirty="0">
                <a:latin typeface="Arial" pitchFamily="34" charset="0"/>
                <a:cs typeface="Arial" pitchFamily="34" charset="0"/>
              </a:rPr>
              <a:t>Sealing protects against </a:t>
            </a:r>
            <a:r>
              <a:rPr lang="en-US" sz="2400" b="1" dirty="0">
                <a:latin typeface="Arial" pitchFamily="34" charset="0"/>
                <a:cs typeface="Arial" pitchFamily="34" charset="0"/>
              </a:rPr>
              <a:t>tampering.</a:t>
            </a:r>
          </a:p>
          <a:p>
            <a:pPr lvl="1">
              <a:spcBef>
                <a:spcPts val="0"/>
              </a:spcBef>
            </a:pPr>
            <a:r>
              <a:rPr lang="en-US" sz="2000" b="1" dirty="0">
                <a:latin typeface="Arial" pitchFamily="34" charset="0"/>
                <a:cs typeface="Arial" pitchFamily="34" charset="0"/>
              </a:rPr>
              <a:t>Matthew 27:66</a:t>
            </a:r>
          </a:p>
          <a:p>
            <a:pPr>
              <a:spcBef>
                <a:spcPts val="0"/>
              </a:spcBef>
            </a:pPr>
            <a:r>
              <a:rPr lang="en-US" sz="2400" dirty="0">
                <a:latin typeface="Arial" pitchFamily="34" charset="0"/>
                <a:cs typeface="Arial" pitchFamily="34" charset="0"/>
              </a:rPr>
              <a:t>Sealing shows </a:t>
            </a:r>
            <a:r>
              <a:rPr lang="en-US" sz="2400" b="1" dirty="0">
                <a:latin typeface="Arial" pitchFamily="34" charset="0"/>
                <a:cs typeface="Arial" pitchFamily="34" charset="0"/>
              </a:rPr>
              <a:t>ownership.</a:t>
            </a:r>
          </a:p>
          <a:p>
            <a:pPr lvl="1">
              <a:spcBef>
                <a:spcPts val="0"/>
              </a:spcBef>
            </a:pPr>
            <a:r>
              <a:rPr lang="en-US" sz="2000" b="1" dirty="0">
                <a:latin typeface="Arial" pitchFamily="34" charset="0"/>
                <a:cs typeface="Arial" pitchFamily="34" charset="0"/>
              </a:rPr>
              <a:t>2 Timothy 2:19</a:t>
            </a:r>
          </a:p>
          <a:p>
            <a:pPr>
              <a:spcBef>
                <a:spcPts val="0"/>
              </a:spcBef>
            </a:pPr>
            <a:r>
              <a:rPr lang="en-US" sz="2400" dirty="0">
                <a:latin typeface="Arial" pitchFamily="34" charset="0"/>
                <a:cs typeface="Arial" pitchFamily="34" charset="0"/>
              </a:rPr>
              <a:t>Sealing certifies </a:t>
            </a:r>
            <a:r>
              <a:rPr lang="en-US" sz="2400" b="1" dirty="0">
                <a:latin typeface="Arial" pitchFamily="34" charset="0"/>
                <a:cs typeface="Arial" pitchFamily="34" charset="0"/>
              </a:rPr>
              <a:t>genuineness.</a:t>
            </a:r>
          </a:p>
          <a:p>
            <a:pPr lvl="1">
              <a:spcBef>
                <a:spcPts val="0"/>
              </a:spcBef>
            </a:pPr>
            <a:r>
              <a:rPr lang="en-US" sz="2000" b="1" dirty="0">
                <a:latin typeface="Arial" pitchFamily="34" charset="0"/>
                <a:cs typeface="Arial" pitchFamily="34" charset="0"/>
              </a:rPr>
              <a:t>Esther 3:12</a:t>
            </a:r>
          </a:p>
          <a:p>
            <a:pPr>
              <a:spcBef>
                <a:spcPts val="0"/>
              </a:spcBef>
            </a:pPr>
            <a:r>
              <a:rPr lang="en-US" sz="2400" dirty="0">
                <a:latin typeface="Arial" pitchFamily="34" charset="0"/>
                <a:cs typeface="Arial" pitchFamily="34" charset="0"/>
              </a:rPr>
              <a:t>Christians are under God’s protection, purchased by the blood of Christ, and certified by the Spirit, to be the sons of God (Ephesians 1:13; Romans 8:16).</a:t>
            </a:r>
          </a:p>
          <a:p>
            <a:pPr>
              <a:spcBef>
                <a:spcPts val="0"/>
              </a:spcBef>
            </a:pPr>
            <a:r>
              <a:rPr lang="en-US" sz="2400" b="1" dirty="0">
                <a:latin typeface="Arial" pitchFamily="34" charset="0"/>
                <a:cs typeface="Arial" pitchFamily="34" charset="0"/>
              </a:rPr>
              <a:t>In the days of Ezekiel (Ezekiel 9:1-11), those with the mark were spared from wrath.</a:t>
            </a:r>
          </a:p>
        </p:txBody>
      </p:sp>
      <p:sp>
        <p:nvSpPr>
          <p:cNvPr id="5" name="Title 1"/>
          <p:cNvSpPr>
            <a:spLocks noGrp="1"/>
          </p:cNvSpPr>
          <p:nvPr>
            <p:ph type="title"/>
          </p:nvPr>
        </p:nvSpPr>
        <p:spPr>
          <a:xfrm>
            <a:off x="457200" y="390436"/>
            <a:ext cx="8229600" cy="1200329"/>
          </a:xfrm>
        </p:spPr>
        <p:txBody>
          <a:bodyPr>
            <a:spAutoFit/>
          </a:bodyPr>
          <a:lstStyle/>
          <a:p>
            <a:r>
              <a:rPr lang="en-US" sz="3600" b="1" u="sng" dirty="0">
                <a:solidFill>
                  <a:schemeClr val="bg1"/>
                </a:solidFill>
                <a:latin typeface="Arial" pitchFamily="34" charset="0"/>
                <a:cs typeface="Arial" pitchFamily="34" charset="0"/>
              </a:rPr>
              <a:t>Seal God’s Servants – Church </a:t>
            </a:r>
            <a:br>
              <a:rPr lang="en-US" sz="3600" b="1" u="sng" dirty="0">
                <a:solidFill>
                  <a:schemeClr val="bg1"/>
                </a:solidFill>
                <a:latin typeface="Arial" pitchFamily="34" charset="0"/>
                <a:cs typeface="Arial" pitchFamily="34" charset="0"/>
              </a:rPr>
            </a:br>
            <a:r>
              <a:rPr lang="en-US" sz="3600" b="1" u="sng" dirty="0">
                <a:solidFill>
                  <a:schemeClr val="bg1"/>
                </a:solidFill>
                <a:latin typeface="Arial" pitchFamily="34" charset="0"/>
                <a:cs typeface="Arial" pitchFamily="34" charset="0"/>
              </a:rPr>
              <a:t>Militant on the Earth</a:t>
            </a:r>
          </a:p>
        </p:txBody>
      </p:sp>
      <p:sp>
        <p:nvSpPr>
          <p:cNvPr id="4" name="Rectangle 3">
            <a:extLst>
              <a:ext uri="{FF2B5EF4-FFF2-40B4-BE49-F238E27FC236}">
                <a16:creationId xmlns:a16="http://schemas.microsoft.com/office/drawing/2014/main" id="{3FA40AB2-4539-453E-85F8-A4B51E381BDD}"/>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Revelation 7</a:t>
            </a:r>
          </a:p>
        </p:txBody>
      </p:sp>
    </p:spTree>
    <p:extLst>
      <p:ext uri="{BB962C8B-B14F-4D97-AF65-F5344CB8AC3E}">
        <p14:creationId xmlns:p14="http://schemas.microsoft.com/office/powerpoint/2010/main" val="6398041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3"/>
          <p:cNvPicPr>
            <a:picLocks noChangeAspect="1" noChangeArrowheads="1"/>
          </p:cNvPicPr>
          <p:nvPr/>
        </p:nvPicPr>
        <p:blipFill>
          <a:blip r:embed="rId2" cstate="print"/>
          <a:srcRect/>
          <a:stretch>
            <a:fillRect/>
          </a:stretch>
        </p:blipFill>
        <p:spPr bwMode="auto">
          <a:xfrm>
            <a:off x="1143000" y="1600200"/>
            <a:ext cx="6781800" cy="4895920"/>
          </a:xfrm>
          <a:prstGeom prst="rect">
            <a:avLst/>
          </a:prstGeom>
          <a:noFill/>
          <a:ln w="9525">
            <a:noFill/>
            <a:miter lim="800000"/>
            <a:headEnd/>
            <a:tailEnd/>
          </a:ln>
        </p:spPr>
      </p:pic>
      <p:sp>
        <p:nvSpPr>
          <p:cNvPr id="4" name="TextBox 3"/>
          <p:cNvSpPr txBox="1"/>
          <p:nvPr/>
        </p:nvSpPr>
        <p:spPr>
          <a:xfrm>
            <a:off x="1914819" y="2018908"/>
            <a:ext cx="5181600" cy="3046988"/>
          </a:xfrm>
          <a:prstGeom prst="rect">
            <a:avLst/>
          </a:prstGeom>
          <a:noFill/>
        </p:spPr>
        <p:txBody>
          <a:bodyPr wrap="square" rtlCol="0">
            <a:spAutoFit/>
          </a:bodyPr>
          <a:lstStyle/>
          <a:p>
            <a:pPr lvl="0" algn="ctr"/>
            <a:r>
              <a:rPr lang="en-US" sz="3200" b="1" i="1" dirty="0">
                <a:latin typeface="Arial" pitchFamily="34" charset="0"/>
                <a:cs typeface="Arial" pitchFamily="34" charset="0"/>
              </a:rPr>
              <a:t>“And I heard the number of them that were sealed, </a:t>
            </a:r>
            <a:r>
              <a:rPr lang="en-US" sz="3200" b="1" i="1" u="sng" dirty="0">
                <a:latin typeface="Arial" pitchFamily="34" charset="0"/>
                <a:cs typeface="Arial" pitchFamily="34" charset="0"/>
              </a:rPr>
              <a:t>a hundred and forty and four thousand</a:t>
            </a:r>
            <a:r>
              <a:rPr lang="en-US" sz="3200" b="1" i="1" dirty="0">
                <a:latin typeface="Arial" pitchFamily="34" charset="0"/>
                <a:cs typeface="Arial" pitchFamily="34" charset="0"/>
              </a:rPr>
              <a:t>, sealed out of every </a:t>
            </a:r>
            <a:r>
              <a:rPr lang="en-US" sz="3200" b="1" i="1" u="sng" dirty="0">
                <a:latin typeface="Arial" pitchFamily="34" charset="0"/>
                <a:cs typeface="Arial" pitchFamily="34" charset="0"/>
              </a:rPr>
              <a:t>tribe of the children of Israel</a:t>
            </a:r>
            <a:r>
              <a:rPr lang="en-US" sz="3200" b="1" i="1" dirty="0">
                <a:latin typeface="Arial" pitchFamily="34" charset="0"/>
                <a:cs typeface="Arial" pitchFamily="34" charset="0"/>
              </a:rPr>
              <a:t>”</a:t>
            </a:r>
          </a:p>
        </p:txBody>
      </p:sp>
      <p:sp>
        <p:nvSpPr>
          <p:cNvPr id="6" name="Title 1"/>
          <p:cNvSpPr>
            <a:spLocks noGrp="1"/>
          </p:cNvSpPr>
          <p:nvPr>
            <p:ph type="title"/>
          </p:nvPr>
        </p:nvSpPr>
        <p:spPr>
          <a:xfrm>
            <a:off x="457200" y="461417"/>
            <a:ext cx="8229600" cy="769441"/>
          </a:xfrm>
        </p:spPr>
        <p:txBody>
          <a:bodyPr>
            <a:spAutoFit/>
          </a:bodyPr>
          <a:lstStyle/>
          <a:p>
            <a:r>
              <a:rPr lang="en-US" b="1" u="sng" dirty="0">
                <a:solidFill>
                  <a:schemeClr val="bg1"/>
                </a:solidFill>
                <a:latin typeface="Arial" pitchFamily="34" charset="0"/>
                <a:cs typeface="Arial" pitchFamily="34" charset="0"/>
              </a:rPr>
              <a:t>Revelation 7:4</a:t>
            </a:r>
          </a:p>
        </p:txBody>
      </p:sp>
      <p:sp>
        <p:nvSpPr>
          <p:cNvPr id="5" name="Rectangle 4">
            <a:extLst>
              <a:ext uri="{FF2B5EF4-FFF2-40B4-BE49-F238E27FC236}">
                <a16:creationId xmlns:a16="http://schemas.microsoft.com/office/drawing/2014/main" id="{0ACA2A4E-2602-4DD3-BB16-4687F5180752}"/>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Revelation 7</a:t>
            </a:r>
          </a:p>
        </p:txBody>
      </p:sp>
    </p:spTree>
    <p:extLst>
      <p:ext uri="{BB962C8B-B14F-4D97-AF65-F5344CB8AC3E}">
        <p14:creationId xmlns:p14="http://schemas.microsoft.com/office/powerpoint/2010/main" val="22082487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3"/>
          <p:cNvPicPr>
            <a:picLocks noChangeAspect="1" noChangeArrowheads="1"/>
          </p:cNvPicPr>
          <p:nvPr/>
        </p:nvPicPr>
        <p:blipFill>
          <a:blip r:embed="rId2" cstate="print"/>
          <a:srcRect/>
          <a:stretch>
            <a:fillRect/>
          </a:stretch>
        </p:blipFill>
        <p:spPr bwMode="auto">
          <a:xfrm>
            <a:off x="1066800" y="1733480"/>
            <a:ext cx="6781800" cy="4895920"/>
          </a:xfrm>
          <a:prstGeom prst="rect">
            <a:avLst/>
          </a:prstGeom>
          <a:noFill/>
          <a:ln w="9525">
            <a:noFill/>
            <a:miter lim="800000"/>
            <a:headEnd/>
            <a:tailEnd/>
          </a:ln>
        </p:spPr>
      </p:pic>
      <p:sp>
        <p:nvSpPr>
          <p:cNvPr id="4" name="TextBox 3"/>
          <p:cNvSpPr txBox="1"/>
          <p:nvPr/>
        </p:nvSpPr>
        <p:spPr>
          <a:xfrm>
            <a:off x="1829192" y="2285444"/>
            <a:ext cx="5181600" cy="2554545"/>
          </a:xfrm>
          <a:prstGeom prst="rect">
            <a:avLst/>
          </a:prstGeom>
          <a:noFill/>
        </p:spPr>
        <p:txBody>
          <a:bodyPr wrap="square" rtlCol="0">
            <a:spAutoFit/>
          </a:bodyPr>
          <a:lstStyle/>
          <a:p>
            <a:pPr lvl="0" algn="ctr"/>
            <a:r>
              <a:rPr lang="en-US" sz="3200" b="1" i="1" dirty="0">
                <a:latin typeface="Arial Narrow" pitchFamily="34" charset="0"/>
              </a:rPr>
              <a:t>“Of the tribe of Judah (were) sealed twelve thousand: Of the tribe of Reuben twelve thousand; Of the tribe of Gad twelve thousand.”</a:t>
            </a:r>
          </a:p>
        </p:txBody>
      </p:sp>
      <p:sp>
        <p:nvSpPr>
          <p:cNvPr id="6" name="Title 1"/>
          <p:cNvSpPr>
            <a:spLocks noGrp="1"/>
          </p:cNvSpPr>
          <p:nvPr>
            <p:ph type="title"/>
          </p:nvPr>
        </p:nvSpPr>
        <p:spPr>
          <a:xfrm>
            <a:off x="457200" y="461417"/>
            <a:ext cx="8229600" cy="769441"/>
          </a:xfrm>
        </p:spPr>
        <p:txBody>
          <a:bodyPr>
            <a:spAutoFit/>
          </a:bodyPr>
          <a:lstStyle/>
          <a:p>
            <a:r>
              <a:rPr lang="en-US" b="1" u="sng" dirty="0">
                <a:solidFill>
                  <a:schemeClr val="bg1"/>
                </a:solidFill>
                <a:latin typeface="Arial" pitchFamily="34" charset="0"/>
                <a:cs typeface="Arial" pitchFamily="34" charset="0"/>
              </a:rPr>
              <a:t>Revelation 7:5</a:t>
            </a:r>
          </a:p>
        </p:txBody>
      </p:sp>
      <p:sp>
        <p:nvSpPr>
          <p:cNvPr id="5" name="Rectangle 4">
            <a:extLst>
              <a:ext uri="{FF2B5EF4-FFF2-40B4-BE49-F238E27FC236}">
                <a16:creationId xmlns:a16="http://schemas.microsoft.com/office/drawing/2014/main" id="{3236C689-EEF9-408E-8D98-BA636A645DAF}"/>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Revelation 7</a:t>
            </a:r>
          </a:p>
        </p:txBody>
      </p:sp>
    </p:spTree>
    <p:extLst>
      <p:ext uri="{BB962C8B-B14F-4D97-AF65-F5344CB8AC3E}">
        <p14:creationId xmlns:p14="http://schemas.microsoft.com/office/powerpoint/2010/main" val="1710892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3"/>
          <p:cNvPicPr>
            <a:picLocks noChangeAspect="1" noChangeArrowheads="1"/>
          </p:cNvPicPr>
          <p:nvPr/>
        </p:nvPicPr>
        <p:blipFill>
          <a:blip r:embed="rId2" cstate="print"/>
          <a:srcRect/>
          <a:stretch>
            <a:fillRect/>
          </a:stretch>
        </p:blipFill>
        <p:spPr bwMode="auto">
          <a:xfrm>
            <a:off x="1066800" y="1600200"/>
            <a:ext cx="6781800" cy="4895920"/>
          </a:xfrm>
          <a:prstGeom prst="rect">
            <a:avLst/>
          </a:prstGeom>
          <a:noFill/>
          <a:ln w="9525">
            <a:noFill/>
            <a:miter lim="800000"/>
            <a:headEnd/>
            <a:tailEnd/>
          </a:ln>
        </p:spPr>
      </p:pic>
      <p:sp>
        <p:nvSpPr>
          <p:cNvPr id="4" name="TextBox 3"/>
          <p:cNvSpPr txBox="1"/>
          <p:nvPr/>
        </p:nvSpPr>
        <p:spPr>
          <a:xfrm>
            <a:off x="1829192" y="2045621"/>
            <a:ext cx="5181600" cy="3046988"/>
          </a:xfrm>
          <a:prstGeom prst="rect">
            <a:avLst/>
          </a:prstGeom>
          <a:noFill/>
        </p:spPr>
        <p:txBody>
          <a:bodyPr wrap="square" rtlCol="0">
            <a:spAutoFit/>
          </a:bodyPr>
          <a:lstStyle/>
          <a:p>
            <a:pPr lvl="0" algn="ctr"/>
            <a:r>
              <a:rPr lang="en-US" sz="3200" b="1" i="1" dirty="0">
                <a:latin typeface="Arial" pitchFamily="34" charset="0"/>
                <a:cs typeface="Arial" pitchFamily="34" charset="0"/>
              </a:rPr>
              <a:t>“Of the tribe of Asher twelve thousand; Of the tribe of Naphtali twelve thousand; Of the tribe of Manasseh twelve thousand”</a:t>
            </a:r>
          </a:p>
        </p:txBody>
      </p:sp>
      <p:sp>
        <p:nvSpPr>
          <p:cNvPr id="6" name="Title 1"/>
          <p:cNvSpPr>
            <a:spLocks noGrp="1"/>
          </p:cNvSpPr>
          <p:nvPr>
            <p:ph type="title"/>
          </p:nvPr>
        </p:nvSpPr>
        <p:spPr>
          <a:xfrm>
            <a:off x="457200" y="461417"/>
            <a:ext cx="8229600" cy="769441"/>
          </a:xfrm>
        </p:spPr>
        <p:txBody>
          <a:bodyPr>
            <a:spAutoFit/>
          </a:bodyPr>
          <a:lstStyle/>
          <a:p>
            <a:r>
              <a:rPr lang="en-US" b="1" u="sng" dirty="0">
                <a:solidFill>
                  <a:schemeClr val="bg1"/>
                </a:solidFill>
                <a:latin typeface="Arial" pitchFamily="34" charset="0"/>
                <a:cs typeface="Arial" pitchFamily="34" charset="0"/>
              </a:rPr>
              <a:t>Revelation 7:6</a:t>
            </a:r>
          </a:p>
        </p:txBody>
      </p:sp>
      <p:sp>
        <p:nvSpPr>
          <p:cNvPr id="5" name="Rectangle 4">
            <a:extLst>
              <a:ext uri="{FF2B5EF4-FFF2-40B4-BE49-F238E27FC236}">
                <a16:creationId xmlns:a16="http://schemas.microsoft.com/office/drawing/2014/main" id="{78675998-BFFC-47EA-9EC6-4351D1B198F4}"/>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Revelation 7</a:t>
            </a:r>
          </a:p>
        </p:txBody>
      </p:sp>
    </p:spTree>
    <p:extLst>
      <p:ext uri="{BB962C8B-B14F-4D97-AF65-F5344CB8AC3E}">
        <p14:creationId xmlns:p14="http://schemas.microsoft.com/office/powerpoint/2010/main" val="32740656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3"/>
          <p:cNvPicPr>
            <a:picLocks noChangeAspect="1" noChangeArrowheads="1"/>
          </p:cNvPicPr>
          <p:nvPr/>
        </p:nvPicPr>
        <p:blipFill>
          <a:blip r:embed="rId2" cstate="print"/>
          <a:srcRect/>
          <a:stretch>
            <a:fillRect/>
          </a:stretch>
        </p:blipFill>
        <p:spPr bwMode="auto">
          <a:xfrm>
            <a:off x="1066800" y="1600200"/>
            <a:ext cx="6781800" cy="4895920"/>
          </a:xfrm>
          <a:prstGeom prst="rect">
            <a:avLst/>
          </a:prstGeom>
          <a:noFill/>
          <a:ln w="9525">
            <a:noFill/>
            <a:miter lim="800000"/>
            <a:headEnd/>
            <a:tailEnd/>
          </a:ln>
        </p:spPr>
      </p:pic>
      <p:sp>
        <p:nvSpPr>
          <p:cNvPr id="4" name="TextBox 3"/>
          <p:cNvSpPr txBox="1"/>
          <p:nvPr/>
        </p:nvSpPr>
        <p:spPr>
          <a:xfrm>
            <a:off x="1838619" y="2073902"/>
            <a:ext cx="5181600" cy="3046988"/>
          </a:xfrm>
          <a:prstGeom prst="rect">
            <a:avLst/>
          </a:prstGeom>
          <a:noFill/>
        </p:spPr>
        <p:txBody>
          <a:bodyPr wrap="square" rtlCol="0">
            <a:spAutoFit/>
          </a:bodyPr>
          <a:lstStyle/>
          <a:p>
            <a:pPr lvl="0" algn="ctr"/>
            <a:r>
              <a:rPr lang="en-US" sz="3200" b="1" i="1" dirty="0">
                <a:latin typeface="Arial" pitchFamily="34" charset="0"/>
                <a:cs typeface="Arial" pitchFamily="34" charset="0"/>
              </a:rPr>
              <a:t>“Of the tribe of Simeon twelve thousand; Of the tribe of Levi twelve thousand; Of the tribe of Issachar twelve thousand”</a:t>
            </a:r>
          </a:p>
        </p:txBody>
      </p:sp>
      <p:sp>
        <p:nvSpPr>
          <p:cNvPr id="6" name="Title 1"/>
          <p:cNvSpPr txBox="1">
            <a:spLocks/>
          </p:cNvSpPr>
          <p:nvPr/>
        </p:nvSpPr>
        <p:spPr>
          <a:xfrm>
            <a:off x="609600" y="453558"/>
            <a:ext cx="8229600" cy="769441"/>
          </a:xfrm>
          <a:prstGeom prst="rect">
            <a:avLst/>
          </a:prstGeom>
        </p:spPr>
        <p:txBody>
          <a:bodyPr vert="horz" lIns="91440" tIns="45720" rIns="91440" bIns="45720" rtlCol="0" anchor="ctr">
            <a:sp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sng" strike="noStrike" kern="1200" cap="none" spc="0" normalizeH="0" baseline="0" noProof="0" dirty="0">
                <a:ln>
                  <a:noFill/>
                </a:ln>
                <a:solidFill>
                  <a:schemeClr val="bg1"/>
                </a:solidFill>
                <a:effectLst/>
                <a:uLnTx/>
                <a:uFillTx/>
                <a:latin typeface="Arial" pitchFamily="34" charset="0"/>
                <a:ea typeface="+mn-ea"/>
                <a:cs typeface="Arial" pitchFamily="34" charset="0"/>
              </a:rPr>
              <a:t>Revelation 7:7</a:t>
            </a:r>
          </a:p>
        </p:txBody>
      </p:sp>
      <p:sp>
        <p:nvSpPr>
          <p:cNvPr id="7" name="Rectangle 6">
            <a:extLst>
              <a:ext uri="{FF2B5EF4-FFF2-40B4-BE49-F238E27FC236}">
                <a16:creationId xmlns:a16="http://schemas.microsoft.com/office/drawing/2014/main" id="{0B9D2CBF-88A9-4FDC-BF08-3D01ECA5E587}"/>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Revelation 7</a:t>
            </a:r>
          </a:p>
        </p:txBody>
      </p:sp>
    </p:spTree>
    <p:extLst>
      <p:ext uri="{BB962C8B-B14F-4D97-AF65-F5344CB8AC3E}">
        <p14:creationId xmlns:p14="http://schemas.microsoft.com/office/powerpoint/2010/main" val="40595070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3"/>
          <p:cNvPicPr>
            <a:picLocks noChangeAspect="1" noChangeArrowheads="1"/>
          </p:cNvPicPr>
          <p:nvPr/>
        </p:nvPicPr>
        <p:blipFill>
          <a:blip r:embed="rId2" cstate="print"/>
          <a:srcRect/>
          <a:stretch>
            <a:fillRect/>
          </a:stretch>
        </p:blipFill>
        <p:spPr bwMode="auto">
          <a:xfrm>
            <a:off x="1066800" y="1600200"/>
            <a:ext cx="6781800" cy="4895920"/>
          </a:xfrm>
          <a:prstGeom prst="rect">
            <a:avLst/>
          </a:prstGeom>
          <a:noFill/>
          <a:ln w="9525">
            <a:noFill/>
            <a:miter lim="800000"/>
            <a:headEnd/>
            <a:tailEnd/>
          </a:ln>
        </p:spPr>
      </p:pic>
      <p:sp>
        <p:nvSpPr>
          <p:cNvPr id="4" name="TextBox 3"/>
          <p:cNvSpPr txBox="1"/>
          <p:nvPr/>
        </p:nvSpPr>
        <p:spPr>
          <a:xfrm>
            <a:off x="1819765" y="2017340"/>
            <a:ext cx="5181600" cy="3046988"/>
          </a:xfrm>
          <a:prstGeom prst="rect">
            <a:avLst/>
          </a:prstGeom>
          <a:noFill/>
        </p:spPr>
        <p:txBody>
          <a:bodyPr wrap="square" rtlCol="0">
            <a:spAutoFit/>
          </a:bodyPr>
          <a:lstStyle/>
          <a:p>
            <a:pPr lvl="0" algn="ctr"/>
            <a:r>
              <a:rPr lang="en-US" sz="3200" b="1" i="1" dirty="0">
                <a:latin typeface="Arial" pitchFamily="34" charset="0"/>
                <a:cs typeface="Arial" pitchFamily="34" charset="0"/>
              </a:rPr>
              <a:t>“Of the tribe of Zebulun twelve thousand; Of the tribe of Joseph twelve thousand; Of the tribe of Benjamin (were) sealed twelve thousand.”</a:t>
            </a:r>
          </a:p>
        </p:txBody>
      </p:sp>
      <p:sp>
        <p:nvSpPr>
          <p:cNvPr id="6" name="Title 1"/>
          <p:cNvSpPr>
            <a:spLocks noGrp="1"/>
          </p:cNvSpPr>
          <p:nvPr>
            <p:ph type="title"/>
          </p:nvPr>
        </p:nvSpPr>
        <p:spPr>
          <a:xfrm>
            <a:off x="457200" y="461417"/>
            <a:ext cx="8229600" cy="769441"/>
          </a:xfrm>
        </p:spPr>
        <p:txBody>
          <a:bodyPr>
            <a:spAutoFit/>
          </a:bodyPr>
          <a:lstStyle/>
          <a:p>
            <a:r>
              <a:rPr lang="en-US" b="1" u="sng" dirty="0">
                <a:solidFill>
                  <a:schemeClr val="bg1"/>
                </a:solidFill>
                <a:latin typeface="Arial" pitchFamily="34" charset="0"/>
                <a:cs typeface="Arial" pitchFamily="34" charset="0"/>
              </a:rPr>
              <a:t>Revelation 7:8</a:t>
            </a:r>
          </a:p>
        </p:txBody>
      </p:sp>
      <p:sp>
        <p:nvSpPr>
          <p:cNvPr id="5" name="Rectangle 4">
            <a:extLst>
              <a:ext uri="{FF2B5EF4-FFF2-40B4-BE49-F238E27FC236}">
                <a16:creationId xmlns:a16="http://schemas.microsoft.com/office/drawing/2014/main" id="{609A8C2B-6BD2-4733-BC92-79F3CE22A710}"/>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Revelation 7</a:t>
            </a:r>
          </a:p>
        </p:txBody>
      </p:sp>
    </p:spTree>
    <p:extLst>
      <p:ext uri="{BB962C8B-B14F-4D97-AF65-F5344CB8AC3E}">
        <p14:creationId xmlns:p14="http://schemas.microsoft.com/office/powerpoint/2010/main" val="28837313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3381" y="1844988"/>
            <a:ext cx="8611386" cy="3791807"/>
          </a:xfrm>
          <a:solidFill>
            <a:srgbClr val="FFFFFF"/>
          </a:solidFill>
          <a:ln w="38100">
            <a:solidFill>
              <a:srgbClr val="C00000"/>
            </a:solidFill>
          </a:ln>
        </p:spPr>
        <p:txBody>
          <a:bodyPr wrap="square">
            <a:spAutoFit/>
          </a:bodyPr>
          <a:lstStyle/>
          <a:p>
            <a:r>
              <a:rPr lang="en-US" dirty="0">
                <a:latin typeface="Arial Narrow" pitchFamily="34" charset="0"/>
              </a:rPr>
              <a:t>“And I heard the number of those who were </a:t>
            </a:r>
            <a:r>
              <a:rPr lang="en-US" b="1" dirty="0">
                <a:latin typeface="Arial Narrow" pitchFamily="34" charset="0"/>
              </a:rPr>
              <a:t>sealed</a:t>
            </a:r>
            <a:r>
              <a:rPr lang="en-US" dirty="0">
                <a:latin typeface="Arial Narrow" pitchFamily="34" charset="0"/>
              </a:rPr>
              <a:t>” …</a:t>
            </a:r>
          </a:p>
          <a:p>
            <a:pPr>
              <a:spcBef>
                <a:spcPts val="1200"/>
              </a:spcBef>
            </a:pPr>
            <a:r>
              <a:rPr lang="en-US" dirty="0">
                <a:latin typeface="Arial Narrow" pitchFamily="34" charset="0"/>
              </a:rPr>
              <a:t>The number </a:t>
            </a:r>
            <a:r>
              <a:rPr lang="en-US" b="1" dirty="0">
                <a:latin typeface="Arial Narrow" pitchFamily="34" charset="0"/>
              </a:rPr>
              <a:t>144,000 </a:t>
            </a:r>
            <a:r>
              <a:rPr lang="en-US" dirty="0">
                <a:latin typeface="Arial Narrow" pitchFamily="34" charset="0"/>
              </a:rPr>
              <a:t>is symbolic; it is </a:t>
            </a:r>
            <a:r>
              <a:rPr lang="en-US" b="1" u="sng" dirty="0">
                <a:latin typeface="Arial Narrow" pitchFamily="34" charset="0"/>
              </a:rPr>
              <a:t>not</a:t>
            </a:r>
            <a:r>
              <a:rPr lang="en-US" dirty="0">
                <a:latin typeface="Arial Narrow" pitchFamily="34" charset="0"/>
              </a:rPr>
              <a:t> a literal number.</a:t>
            </a:r>
          </a:p>
          <a:p>
            <a:pPr marL="857250" lvl="1" indent="-457200"/>
            <a:r>
              <a:rPr lang="en-US" dirty="0">
                <a:latin typeface="Arial Narrow" pitchFamily="34" charset="0"/>
              </a:rPr>
              <a:t> Seal is not.</a:t>
            </a:r>
          </a:p>
          <a:p>
            <a:pPr marL="857250" lvl="1" indent="-457200"/>
            <a:r>
              <a:rPr lang="en-US" dirty="0">
                <a:latin typeface="Arial Narrow" pitchFamily="34" charset="0"/>
              </a:rPr>
              <a:t> Four corners are not.</a:t>
            </a:r>
          </a:p>
          <a:p>
            <a:pPr marL="857250" lvl="1" indent="-457200"/>
            <a:r>
              <a:rPr lang="en-US" dirty="0">
                <a:latin typeface="Arial Narrow" pitchFamily="34" charset="0"/>
              </a:rPr>
              <a:t> Of twelve tribes. (more later)</a:t>
            </a:r>
          </a:p>
          <a:p>
            <a:pPr marL="857250" lvl="1" indent="-457200"/>
            <a:r>
              <a:rPr lang="en-US" dirty="0">
                <a:latin typeface="Arial Narrow" pitchFamily="34" charset="0"/>
              </a:rPr>
              <a:t> If already have 144,000 – can’t be 144,001!</a:t>
            </a:r>
          </a:p>
        </p:txBody>
      </p:sp>
      <p:sp>
        <p:nvSpPr>
          <p:cNvPr id="5" name="Title 1"/>
          <p:cNvSpPr>
            <a:spLocks noGrp="1"/>
          </p:cNvSpPr>
          <p:nvPr>
            <p:ph type="title"/>
          </p:nvPr>
        </p:nvSpPr>
        <p:spPr>
          <a:xfrm>
            <a:off x="457200" y="390044"/>
            <a:ext cx="8229600" cy="1200329"/>
          </a:xfrm>
        </p:spPr>
        <p:txBody>
          <a:bodyPr>
            <a:spAutoFit/>
          </a:bodyPr>
          <a:lstStyle/>
          <a:p>
            <a:r>
              <a:rPr lang="en-US" sz="3600" b="1" u="sng" dirty="0">
                <a:solidFill>
                  <a:schemeClr val="bg1"/>
                </a:solidFill>
                <a:latin typeface="Arial" pitchFamily="34" charset="0"/>
                <a:cs typeface="Arial" pitchFamily="34" charset="0"/>
              </a:rPr>
              <a:t>Seal God’s Servants – Church </a:t>
            </a:r>
            <a:br>
              <a:rPr lang="en-US" sz="3600" b="1" u="sng" dirty="0">
                <a:solidFill>
                  <a:schemeClr val="bg1"/>
                </a:solidFill>
                <a:latin typeface="Arial" pitchFamily="34" charset="0"/>
                <a:cs typeface="Arial" pitchFamily="34" charset="0"/>
              </a:rPr>
            </a:br>
            <a:r>
              <a:rPr lang="en-US" sz="3600" b="1" u="sng" dirty="0">
                <a:solidFill>
                  <a:schemeClr val="bg1"/>
                </a:solidFill>
                <a:latin typeface="Arial" pitchFamily="34" charset="0"/>
                <a:cs typeface="Arial" pitchFamily="34" charset="0"/>
              </a:rPr>
              <a:t>Militant on the Earth</a:t>
            </a:r>
          </a:p>
        </p:txBody>
      </p:sp>
      <p:sp>
        <p:nvSpPr>
          <p:cNvPr id="4" name="Rectangle 3">
            <a:extLst>
              <a:ext uri="{FF2B5EF4-FFF2-40B4-BE49-F238E27FC236}">
                <a16:creationId xmlns:a16="http://schemas.microsoft.com/office/drawing/2014/main" id="{C613D4EB-6931-48CD-95B7-AA3B3AD1518A}"/>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Revelation 7</a:t>
            </a:r>
          </a:p>
        </p:txBody>
      </p:sp>
    </p:spTree>
    <p:extLst>
      <p:ext uri="{BB962C8B-B14F-4D97-AF65-F5344CB8AC3E}">
        <p14:creationId xmlns:p14="http://schemas.microsoft.com/office/powerpoint/2010/main" val="41647312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3696" y="1826134"/>
            <a:ext cx="8946036" cy="4708981"/>
          </a:xfrm>
          <a:solidFill>
            <a:srgbClr val="FFFFFF"/>
          </a:solidFill>
          <a:ln w="38100">
            <a:solidFill>
              <a:srgbClr val="C00000"/>
            </a:solidFill>
          </a:ln>
        </p:spPr>
        <p:txBody>
          <a:bodyPr wrap="square">
            <a:spAutoFit/>
          </a:bodyPr>
          <a:lstStyle/>
          <a:p>
            <a:pPr>
              <a:spcBef>
                <a:spcPts val="0"/>
              </a:spcBef>
            </a:pPr>
            <a:r>
              <a:rPr lang="en-US" sz="2800" dirty="0">
                <a:latin typeface="Arial Narrow" pitchFamily="34" charset="0"/>
              </a:rPr>
              <a:t>“And I heard the number of those who were </a:t>
            </a:r>
            <a:r>
              <a:rPr lang="en-US" sz="2800" b="1" dirty="0">
                <a:latin typeface="Arial Narrow" pitchFamily="34" charset="0"/>
              </a:rPr>
              <a:t>sealed</a:t>
            </a:r>
            <a:r>
              <a:rPr lang="en-US" sz="2800" dirty="0">
                <a:latin typeface="Arial Narrow" pitchFamily="34" charset="0"/>
              </a:rPr>
              <a:t>” …</a:t>
            </a:r>
          </a:p>
          <a:p>
            <a:pPr>
              <a:spcBef>
                <a:spcPts val="0"/>
              </a:spcBef>
            </a:pPr>
            <a:r>
              <a:rPr lang="en-US" sz="2800" dirty="0">
                <a:latin typeface="Arial Narrow" pitchFamily="34" charset="0"/>
              </a:rPr>
              <a:t>The number </a:t>
            </a:r>
            <a:r>
              <a:rPr lang="en-US" sz="2800" b="1" dirty="0">
                <a:latin typeface="Arial Narrow" pitchFamily="34" charset="0"/>
              </a:rPr>
              <a:t>144,000 </a:t>
            </a:r>
            <a:r>
              <a:rPr lang="en-US" sz="2800" dirty="0">
                <a:latin typeface="Arial Narrow" pitchFamily="34" charset="0"/>
              </a:rPr>
              <a:t>is symbolic.</a:t>
            </a:r>
          </a:p>
          <a:p>
            <a:pPr lvl="1">
              <a:spcBef>
                <a:spcPts val="0"/>
              </a:spcBef>
            </a:pPr>
            <a:r>
              <a:rPr lang="en-US" sz="2400" b="1" dirty="0">
                <a:latin typeface="Arial Narrow" pitchFamily="34" charset="0"/>
              </a:rPr>
              <a:t>12 times </a:t>
            </a:r>
            <a:r>
              <a:rPr lang="en-US" sz="2400" dirty="0">
                <a:latin typeface="Arial Narrow" pitchFamily="34" charset="0"/>
              </a:rPr>
              <a:t>– organized religion </a:t>
            </a:r>
            <a:r>
              <a:rPr lang="en-US" sz="2400" i="1" dirty="0">
                <a:latin typeface="Arial Narrow" pitchFamily="34" charset="0"/>
              </a:rPr>
              <a:t>(now raise it to a higher power in order to emphasize its inner quality)</a:t>
            </a:r>
          </a:p>
          <a:p>
            <a:pPr lvl="1">
              <a:spcBef>
                <a:spcPts val="0"/>
              </a:spcBef>
            </a:pPr>
            <a:r>
              <a:rPr lang="en-US" sz="2400" b="1" dirty="0">
                <a:latin typeface="Arial Narrow" pitchFamily="34" charset="0"/>
              </a:rPr>
              <a:t>12 = 144</a:t>
            </a:r>
            <a:r>
              <a:rPr lang="en-US" sz="2400" dirty="0">
                <a:latin typeface="Arial Narrow" pitchFamily="34" charset="0"/>
              </a:rPr>
              <a:t> times – ultimate in completeness. Here the number twelve is multiplied by itself, then multiplied by the number ten (12 x 12 x 10 x 10 x 10 = 144,000).</a:t>
            </a:r>
          </a:p>
          <a:p>
            <a:pPr lvl="1">
              <a:spcBef>
                <a:spcPts val="0"/>
              </a:spcBef>
            </a:pPr>
            <a:r>
              <a:rPr lang="en-US" sz="2400" b="1" dirty="0">
                <a:latin typeface="Arial Narrow" pitchFamily="34" charset="0"/>
              </a:rPr>
              <a:t>Which means </a:t>
            </a:r>
            <a:r>
              <a:rPr lang="en-US" sz="2400" dirty="0">
                <a:latin typeface="Arial Narrow" pitchFamily="34" charset="0"/>
              </a:rPr>
              <a:t>“</a:t>
            </a:r>
            <a:r>
              <a:rPr lang="en-US" sz="2400" b="1" dirty="0">
                <a:latin typeface="Arial Narrow" pitchFamily="34" charset="0"/>
              </a:rPr>
              <a:t>All my saints under my care – all of them!</a:t>
            </a:r>
            <a:r>
              <a:rPr lang="en-US" sz="2400" dirty="0">
                <a:latin typeface="Arial Narrow" pitchFamily="34" charset="0"/>
              </a:rPr>
              <a:t>”</a:t>
            </a:r>
            <a:r>
              <a:rPr lang="en-US" sz="2400" b="1" dirty="0">
                <a:latin typeface="Arial Narrow" pitchFamily="34" charset="0"/>
              </a:rPr>
              <a:t> (cf. Isa. 40:26-27).</a:t>
            </a:r>
          </a:p>
          <a:p>
            <a:pPr>
              <a:spcBef>
                <a:spcPts val="0"/>
              </a:spcBef>
            </a:pPr>
            <a:r>
              <a:rPr lang="en-US" sz="2800" dirty="0">
                <a:latin typeface="Arial Narrow" pitchFamily="34" charset="0"/>
              </a:rPr>
              <a:t>Two groups are contrasted in the book of Revelation:</a:t>
            </a:r>
          </a:p>
          <a:p>
            <a:pPr marL="457200" lvl="1" indent="0">
              <a:spcBef>
                <a:spcPts val="0"/>
              </a:spcBef>
              <a:buNone/>
            </a:pPr>
            <a:r>
              <a:rPr lang="en-US" sz="2400" dirty="0">
                <a:latin typeface="Arial Narrow" pitchFamily="34" charset="0"/>
              </a:rPr>
              <a:t>(1) Those with the seal of God (7:3; 14:1; 15:2; 20:4; 22:4).</a:t>
            </a:r>
          </a:p>
          <a:p>
            <a:pPr marL="457200" lvl="1" indent="0">
              <a:spcBef>
                <a:spcPts val="0"/>
              </a:spcBef>
              <a:buNone/>
            </a:pPr>
            <a:r>
              <a:rPr lang="en-US" sz="2400" dirty="0">
                <a:latin typeface="Arial Narrow" pitchFamily="34" charset="0"/>
              </a:rPr>
              <a:t>(2) Those with the mark of the beast (13:15-18; 9:4; 14:9-11; 16:2; 19:20).</a:t>
            </a:r>
          </a:p>
        </p:txBody>
      </p:sp>
      <p:sp>
        <p:nvSpPr>
          <p:cNvPr id="5" name="Title 1"/>
          <p:cNvSpPr>
            <a:spLocks noGrp="1"/>
          </p:cNvSpPr>
          <p:nvPr>
            <p:ph type="title"/>
          </p:nvPr>
        </p:nvSpPr>
        <p:spPr>
          <a:xfrm>
            <a:off x="457200" y="390044"/>
            <a:ext cx="8229600" cy="1200329"/>
          </a:xfrm>
        </p:spPr>
        <p:txBody>
          <a:bodyPr>
            <a:spAutoFit/>
          </a:bodyPr>
          <a:lstStyle/>
          <a:p>
            <a:r>
              <a:rPr lang="en-US" sz="3600" b="1" u="sng" dirty="0">
                <a:solidFill>
                  <a:schemeClr val="bg1"/>
                </a:solidFill>
                <a:latin typeface="Arial" pitchFamily="34" charset="0"/>
                <a:cs typeface="Arial" pitchFamily="34" charset="0"/>
              </a:rPr>
              <a:t>Seal God’s Servants – Church </a:t>
            </a:r>
            <a:br>
              <a:rPr lang="en-US" sz="3600" b="1" u="sng" dirty="0">
                <a:solidFill>
                  <a:schemeClr val="bg1"/>
                </a:solidFill>
                <a:latin typeface="Arial" pitchFamily="34" charset="0"/>
                <a:cs typeface="Arial" pitchFamily="34" charset="0"/>
              </a:rPr>
            </a:br>
            <a:r>
              <a:rPr lang="en-US" sz="3600" b="1" u="sng" dirty="0">
                <a:solidFill>
                  <a:schemeClr val="bg1"/>
                </a:solidFill>
                <a:latin typeface="Arial" pitchFamily="34" charset="0"/>
                <a:cs typeface="Arial" pitchFamily="34" charset="0"/>
              </a:rPr>
              <a:t>Militant on the Earth</a:t>
            </a:r>
          </a:p>
        </p:txBody>
      </p:sp>
      <p:sp>
        <p:nvSpPr>
          <p:cNvPr id="4" name="Rectangle 3">
            <a:extLst>
              <a:ext uri="{FF2B5EF4-FFF2-40B4-BE49-F238E27FC236}">
                <a16:creationId xmlns:a16="http://schemas.microsoft.com/office/drawing/2014/main" id="{C613D4EB-6931-48CD-95B7-AA3B3AD1518A}"/>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Revelation 7</a:t>
            </a:r>
          </a:p>
        </p:txBody>
      </p:sp>
    </p:spTree>
    <p:extLst>
      <p:ext uri="{BB962C8B-B14F-4D97-AF65-F5344CB8AC3E}">
        <p14:creationId xmlns:p14="http://schemas.microsoft.com/office/powerpoint/2010/main" val="42669881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415379"/>
            <a:ext cx="8229600" cy="769441"/>
          </a:xfrm>
          <a:noFill/>
        </p:spPr>
        <p:txBody>
          <a:bodyPr anchor="ctr">
            <a:spAutoFit/>
          </a:bodyPr>
          <a:lstStyle/>
          <a:p>
            <a:pPr algn="ctr"/>
            <a:r>
              <a:rPr lang="en-US" altLang="en-US" b="1" dirty="0">
                <a:solidFill>
                  <a:schemeClr val="bg1"/>
                </a:solidFill>
                <a:latin typeface="Arial" panose="020B0604020202020204" pitchFamily="34" charset="0"/>
                <a:cs typeface="Arial" panose="020B0604020202020204" pitchFamily="34" charset="0"/>
              </a:rPr>
              <a:t>Revelation</a:t>
            </a:r>
          </a:p>
        </p:txBody>
      </p:sp>
      <p:sp>
        <p:nvSpPr>
          <p:cNvPr id="2" name="Slide Number Placeholder 1">
            <a:extLst>
              <a:ext uri="{FF2B5EF4-FFF2-40B4-BE49-F238E27FC236}">
                <a16:creationId xmlns:a16="http://schemas.microsoft.com/office/drawing/2014/main" id="{5153B566-0631-4B21-B259-3C8337632AB3}"/>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71DD7C3C-26EA-48D1-89DB-82086917E937}"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
        <p:nvSpPr>
          <p:cNvPr id="30723" name="Text Box 3"/>
          <p:cNvSpPr txBox="1">
            <a:spLocks noChangeArrowheads="1"/>
          </p:cNvSpPr>
          <p:nvPr/>
        </p:nvSpPr>
        <p:spPr bwMode="auto">
          <a:xfrm>
            <a:off x="1506538" y="1866900"/>
            <a:ext cx="6163290" cy="2862322"/>
          </a:xfrm>
          <a:prstGeom prst="rect">
            <a:avLst/>
          </a:prstGeom>
          <a:solidFill>
            <a:schemeClr val="bg1"/>
          </a:solidFill>
          <a:ln>
            <a:noFill/>
          </a:ln>
          <a:effectLst/>
        </p:spPr>
        <p:txBody>
          <a:bodyPr wrap="none">
            <a:spAutoFit/>
          </a:bodyPr>
          <a:lstStyle>
            <a:lvl1pPr>
              <a:tabLst>
                <a:tab pos="457200" algn="l"/>
              </a:tabLst>
              <a:defRPr>
                <a:solidFill>
                  <a:schemeClr val="tx1"/>
                </a:solidFill>
                <a:latin typeface="Arial" panose="020B0604020202020204" pitchFamily="34" charset="0"/>
              </a:defRPr>
            </a:lvl1pPr>
            <a:lvl2pPr>
              <a:tabLst>
                <a:tab pos="457200" algn="l"/>
              </a:tabLst>
              <a:defRPr>
                <a:solidFill>
                  <a:schemeClr val="tx1"/>
                </a:solidFill>
                <a:latin typeface="Arial" panose="020B0604020202020204" pitchFamily="34" charset="0"/>
              </a:defRPr>
            </a:lvl2pPr>
            <a:lvl3pPr>
              <a:tabLst>
                <a:tab pos="457200" algn="l"/>
              </a:tabLst>
              <a:defRPr>
                <a:solidFill>
                  <a:schemeClr val="tx1"/>
                </a:solidFill>
                <a:latin typeface="Arial" panose="020B0604020202020204" pitchFamily="34" charset="0"/>
              </a:defRPr>
            </a:lvl3pPr>
            <a:lvl4pPr>
              <a:tabLst>
                <a:tab pos="457200" algn="l"/>
              </a:tabLst>
              <a:defRPr>
                <a:solidFill>
                  <a:schemeClr val="tx1"/>
                </a:solidFill>
                <a:latin typeface="Arial" panose="020B0604020202020204" pitchFamily="34" charset="0"/>
              </a:defRPr>
            </a:lvl4pPr>
            <a:lvl5pPr>
              <a:tabLst>
                <a:tab pos="457200" algn="l"/>
              </a:tabLst>
              <a:defRPr>
                <a:solidFill>
                  <a:schemeClr val="tx1"/>
                </a:solidFill>
                <a:latin typeface="Arial" panose="020B0604020202020204" pitchFamily="34" charset="0"/>
              </a:defRPr>
            </a:lvl5pPr>
            <a:lvl6pPr fontAlgn="base">
              <a:spcBef>
                <a:spcPct val="0"/>
              </a:spcBef>
              <a:spcAft>
                <a:spcPct val="0"/>
              </a:spcAft>
              <a:tabLst>
                <a:tab pos="457200" algn="l"/>
              </a:tabLst>
              <a:defRPr>
                <a:solidFill>
                  <a:schemeClr val="tx1"/>
                </a:solidFill>
                <a:latin typeface="Arial" panose="020B0604020202020204" pitchFamily="34" charset="0"/>
              </a:defRPr>
            </a:lvl6pPr>
            <a:lvl7pPr fontAlgn="base">
              <a:spcBef>
                <a:spcPct val="0"/>
              </a:spcBef>
              <a:spcAft>
                <a:spcPct val="0"/>
              </a:spcAft>
              <a:tabLst>
                <a:tab pos="457200" algn="l"/>
              </a:tabLst>
              <a:defRPr>
                <a:solidFill>
                  <a:schemeClr val="tx1"/>
                </a:solidFill>
                <a:latin typeface="Arial" panose="020B0604020202020204" pitchFamily="34" charset="0"/>
              </a:defRPr>
            </a:lvl7pPr>
            <a:lvl8pPr fontAlgn="base">
              <a:spcBef>
                <a:spcPct val="0"/>
              </a:spcBef>
              <a:spcAft>
                <a:spcPct val="0"/>
              </a:spcAft>
              <a:tabLst>
                <a:tab pos="457200" algn="l"/>
              </a:tabLst>
              <a:defRPr>
                <a:solidFill>
                  <a:schemeClr val="tx1"/>
                </a:solidFill>
                <a:latin typeface="Arial" panose="020B0604020202020204" pitchFamily="34" charset="0"/>
              </a:defRPr>
            </a:lvl8pPr>
            <a:lvl9pPr fontAlgn="base">
              <a:spcBef>
                <a:spcPct val="0"/>
              </a:spcBef>
              <a:spcAft>
                <a:spcPct val="0"/>
              </a:spcAft>
              <a:tabLst>
                <a:tab pos="457200" algn="l"/>
              </a:tabLs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ts val="1200"/>
              </a:spcBef>
              <a:spcAft>
                <a:spcPct val="0"/>
              </a:spcAft>
              <a:buClrTx/>
              <a:buSzTx/>
              <a:buFontTx/>
              <a:buNone/>
              <a:tabLst>
                <a:tab pos="457200" algn="l"/>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 </a:t>
            </a:r>
            <a:r>
              <a:rPr kumimoji="0" lang="en-US" altLang="en-US" sz="2800" b="1" i="0" u="sng"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Struggle on Earth</a:t>
            </a: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(1-11)</a:t>
            </a:r>
          </a:p>
          <a:p>
            <a:pPr marL="0" marR="0" lvl="0" indent="0" algn="l" defTabSz="914400" rtl="0" eaLnBrk="1" fontAlgn="base" latinLnBrk="0" hangingPunct="1">
              <a:lnSpc>
                <a:spcPct val="100000"/>
              </a:lnSpc>
              <a:spcBef>
                <a:spcPts val="1200"/>
              </a:spcBef>
              <a:spcAft>
                <a:spcPct val="0"/>
              </a:spcAft>
              <a:buClrTx/>
              <a:buSzTx/>
              <a:buFontTx/>
              <a:buNone/>
              <a:tabLst>
                <a:tab pos="457200" algn="l"/>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A. </a:t>
            </a: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John’s Vision</a:t>
            </a: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(1)</a:t>
            </a:r>
          </a:p>
          <a:p>
            <a:pPr marL="0" marR="0" lvl="0" indent="0" algn="l" defTabSz="914400" rtl="0" eaLnBrk="1" fontAlgn="base" latinLnBrk="0" hangingPunct="1">
              <a:lnSpc>
                <a:spcPct val="100000"/>
              </a:lnSpc>
              <a:spcBef>
                <a:spcPts val="1200"/>
              </a:spcBef>
              <a:spcAft>
                <a:spcPct val="0"/>
              </a:spcAft>
              <a:buClrTx/>
              <a:buSzTx/>
              <a:buFontTx/>
              <a:buNone/>
              <a:tabLst>
                <a:tab pos="457200" algn="l"/>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B. </a:t>
            </a: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Letters to 7 churches</a:t>
            </a: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(2-3)</a:t>
            </a:r>
          </a:p>
          <a:p>
            <a:pPr marL="0" marR="0" lvl="0" indent="0" algn="l" defTabSz="914400" rtl="0" eaLnBrk="1" fontAlgn="base" latinLnBrk="0" hangingPunct="1">
              <a:lnSpc>
                <a:spcPct val="100000"/>
              </a:lnSpc>
              <a:spcBef>
                <a:spcPts val="1200"/>
              </a:spcBef>
              <a:spcAft>
                <a:spcPct val="0"/>
              </a:spcAft>
              <a:buClrTx/>
              <a:buSzTx/>
              <a:buFontTx/>
              <a:buNone/>
              <a:tabLst>
                <a:tab pos="457200" algn="l"/>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C. </a:t>
            </a: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God in control</a:t>
            </a: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(4-5)</a:t>
            </a:r>
          </a:p>
          <a:p>
            <a:pPr marL="0" marR="0" lvl="0" indent="0" algn="l" defTabSz="914400" rtl="0" eaLnBrk="1" fontAlgn="base" latinLnBrk="0" hangingPunct="1">
              <a:lnSpc>
                <a:spcPct val="100000"/>
              </a:lnSpc>
              <a:spcBef>
                <a:spcPts val="1200"/>
              </a:spcBef>
              <a:spcAft>
                <a:spcPct val="0"/>
              </a:spcAft>
              <a:buClrTx/>
              <a:buSzTx/>
              <a:buFontTx/>
              <a:buNone/>
              <a:tabLst>
                <a:tab pos="457200" algn="l"/>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D. </a:t>
            </a: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Opening of seven seals</a:t>
            </a: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(6-11)</a:t>
            </a:r>
          </a:p>
        </p:txBody>
      </p:sp>
    </p:spTree>
    <p:extLst>
      <p:ext uri="{BB962C8B-B14F-4D97-AF65-F5344CB8AC3E}">
        <p14:creationId xmlns:p14="http://schemas.microsoft.com/office/powerpoint/2010/main" val="3484093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5965" y="1533897"/>
            <a:ext cx="8932069" cy="5293757"/>
          </a:xfrm>
          <a:solidFill>
            <a:srgbClr val="FFFFFF"/>
          </a:solidFill>
          <a:ln w="38100">
            <a:solidFill>
              <a:srgbClr val="C00000"/>
            </a:solidFill>
          </a:ln>
        </p:spPr>
        <p:txBody>
          <a:bodyPr>
            <a:spAutoFit/>
          </a:bodyPr>
          <a:lstStyle/>
          <a:p>
            <a:pPr>
              <a:spcBef>
                <a:spcPts val="0"/>
              </a:spcBef>
            </a:pPr>
            <a:r>
              <a:rPr lang="en-US" sz="2600" dirty="0">
                <a:latin typeface="Arial" pitchFamily="34" charset="0"/>
                <a:cs typeface="Arial" pitchFamily="34" charset="0"/>
              </a:rPr>
              <a:t>144,000 – </a:t>
            </a:r>
            <a:r>
              <a:rPr lang="en-US" sz="2600" u="sng" dirty="0">
                <a:latin typeface="Arial" pitchFamily="34" charset="0"/>
                <a:cs typeface="Arial" pitchFamily="34" charset="0"/>
              </a:rPr>
              <a:t>The tribes do not stand for fleshly Israel but for spiritual Israel</a:t>
            </a:r>
            <a:r>
              <a:rPr lang="en-US" sz="2600" dirty="0">
                <a:latin typeface="Arial" pitchFamily="34" charset="0"/>
                <a:cs typeface="Arial" pitchFamily="34" charset="0"/>
              </a:rPr>
              <a:t> (cf. James 1:1; 1 Peter 1:1;</a:t>
            </a:r>
            <a:br>
              <a:rPr lang="en-US" sz="2600" dirty="0">
                <a:latin typeface="Arial" pitchFamily="34" charset="0"/>
                <a:cs typeface="Arial" pitchFamily="34" charset="0"/>
              </a:rPr>
            </a:br>
            <a:r>
              <a:rPr lang="en-US" sz="2600" dirty="0">
                <a:latin typeface="Arial" pitchFamily="34" charset="0"/>
                <a:cs typeface="Arial" pitchFamily="34" charset="0"/>
              </a:rPr>
              <a:t>Matthew 19:28; Galatians 6:16; Philippians 3;3; Romans 2:28ff; 9:6).</a:t>
            </a:r>
          </a:p>
          <a:p>
            <a:pPr marL="0" indent="0">
              <a:spcBef>
                <a:spcPts val="0"/>
              </a:spcBef>
              <a:buNone/>
            </a:pPr>
            <a:r>
              <a:rPr lang="en-US" sz="2600" b="1" dirty="0">
                <a:latin typeface="Arial" pitchFamily="34" charset="0"/>
                <a:cs typeface="Arial" pitchFamily="34" charset="0"/>
              </a:rPr>
              <a:t>Revelation 14:1-5</a:t>
            </a:r>
          </a:p>
          <a:p>
            <a:pPr>
              <a:spcBef>
                <a:spcPts val="0"/>
              </a:spcBef>
            </a:pPr>
            <a:r>
              <a:rPr lang="en-US" sz="2600" dirty="0">
                <a:latin typeface="Arial" pitchFamily="34" charset="0"/>
                <a:cs typeface="Arial" pitchFamily="34" charset="0"/>
              </a:rPr>
              <a:t>Those who sing the new song (cf. 5:9-10)</a:t>
            </a:r>
          </a:p>
          <a:p>
            <a:pPr>
              <a:spcBef>
                <a:spcPts val="0"/>
              </a:spcBef>
            </a:pPr>
            <a:r>
              <a:rPr lang="en-US" sz="2600" dirty="0">
                <a:latin typeface="Arial" pitchFamily="34" charset="0"/>
                <a:cs typeface="Arial" pitchFamily="34" charset="0"/>
              </a:rPr>
              <a:t>Those not defiled with women. (Faithful and true. Not literal … cf. 1 Corinthians 6:9-11)</a:t>
            </a:r>
          </a:p>
          <a:p>
            <a:pPr>
              <a:spcBef>
                <a:spcPts val="0"/>
              </a:spcBef>
            </a:pPr>
            <a:r>
              <a:rPr lang="en-US" sz="2600" dirty="0">
                <a:latin typeface="Arial" pitchFamily="34" charset="0"/>
                <a:cs typeface="Arial" pitchFamily="34" charset="0"/>
              </a:rPr>
              <a:t>Those who follow the Lamb. (cf. 7:13)</a:t>
            </a:r>
          </a:p>
          <a:p>
            <a:pPr>
              <a:spcBef>
                <a:spcPts val="0"/>
              </a:spcBef>
            </a:pPr>
            <a:r>
              <a:rPr lang="en-US" sz="2600" dirty="0">
                <a:latin typeface="Arial" pitchFamily="34" charset="0"/>
                <a:cs typeface="Arial" pitchFamily="34" charset="0"/>
              </a:rPr>
              <a:t>Those purchased out of the earth. (14:3-4; cf. 5:9)</a:t>
            </a:r>
          </a:p>
          <a:p>
            <a:pPr>
              <a:spcBef>
                <a:spcPts val="0"/>
              </a:spcBef>
            </a:pPr>
            <a:r>
              <a:rPr lang="en-US" sz="2600" dirty="0">
                <a:latin typeface="Arial" pitchFamily="34" charset="0"/>
                <a:cs typeface="Arial" pitchFamily="34" charset="0"/>
              </a:rPr>
              <a:t>Those who are the firstfruits unto God and the Lamb.</a:t>
            </a:r>
          </a:p>
          <a:p>
            <a:pPr>
              <a:spcBef>
                <a:spcPts val="0"/>
              </a:spcBef>
            </a:pPr>
            <a:r>
              <a:rPr lang="en-US" sz="2600" dirty="0">
                <a:latin typeface="Arial" pitchFamily="34" charset="0"/>
                <a:cs typeface="Arial" pitchFamily="34" charset="0"/>
              </a:rPr>
              <a:t>Those who do not lie and are without blemish. </a:t>
            </a:r>
            <a:br>
              <a:rPr lang="en-US" sz="2600" dirty="0">
                <a:latin typeface="Arial" pitchFamily="34" charset="0"/>
                <a:cs typeface="Arial" pitchFamily="34" charset="0"/>
              </a:rPr>
            </a:br>
            <a:r>
              <a:rPr lang="en-US" sz="2600" dirty="0">
                <a:latin typeface="Arial" pitchFamily="34" charset="0"/>
                <a:cs typeface="Arial" pitchFamily="34" charset="0"/>
              </a:rPr>
              <a:t>(False teaching)</a:t>
            </a:r>
          </a:p>
        </p:txBody>
      </p:sp>
      <p:sp>
        <p:nvSpPr>
          <p:cNvPr id="5" name="Title 1"/>
          <p:cNvSpPr>
            <a:spLocks noGrp="1"/>
          </p:cNvSpPr>
          <p:nvPr>
            <p:ph type="title"/>
          </p:nvPr>
        </p:nvSpPr>
        <p:spPr>
          <a:xfrm>
            <a:off x="457200" y="324055"/>
            <a:ext cx="8229600" cy="1200329"/>
          </a:xfrm>
        </p:spPr>
        <p:txBody>
          <a:bodyPr>
            <a:spAutoFit/>
          </a:bodyPr>
          <a:lstStyle/>
          <a:p>
            <a:r>
              <a:rPr lang="en-US" sz="3600" b="1" u="sng" dirty="0">
                <a:solidFill>
                  <a:schemeClr val="bg1"/>
                </a:solidFill>
                <a:latin typeface="Arial" pitchFamily="34" charset="0"/>
                <a:cs typeface="Arial" pitchFamily="34" charset="0"/>
              </a:rPr>
              <a:t>Seal God’s Servants – Church </a:t>
            </a:r>
            <a:br>
              <a:rPr lang="en-US" sz="3600" b="1" u="sng" dirty="0">
                <a:solidFill>
                  <a:schemeClr val="bg1"/>
                </a:solidFill>
                <a:latin typeface="Arial" pitchFamily="34" charset="0"/>
                <a:cs typeface="Arial" pitchFamily="34" charset="0"/>
              </a:rPr>
            </a:br>
            <a:r>
              <a:rPr lang="en-US" sz="3600" b="1" u="sng" dirty="0">
                <a:solidFill>
                  <a:schemeClr val="bg1"/>
                </a:solidFill>
                <a:latin typeface="Arial" pitchFamily="34" charset="0"/>
                <a:cs typeface="Arial" pitchFamily="34" charset="0"/>
              </a:rPr>
              <a:t>Militant on the Earth</a:t>
            </a:r>
          </a:p>
        </p:txBody>
      </p:sp>
      <p:sp>
        <p:nvSpPr>
          <p:cNvPr id="4" name="Rectangle 3">
            <a:extLst>
              <a:ext uri="{FF2B5EF4-FFF2-40B4-BE49-F238E27FC236}">
                <a16:creationId xmlns:a16="http://schemas.microsoft.com/office/drawing/2014/main" id="{118E92B5-C72C-4448-A117-A13BE8CD6B0D}"/>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Revelation 7</a:t>
            </a:r>
          </a:p>
        </p:txBody>
      </p:sp>
    </p:spTree>
    <p:extLst>
      <p:ext uri="{BB962C8B-B14F-4D97-AF65-F5344CB8AC3E}">
        <p14:creationId xmlns:p14="http://schemas.microsoft.com/office/powerpoint/2010/main" val="5547191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522972"/>
            <a:ext cx="8458200" cy="646331"/>
          </a:xfrm>
        </p:spPr>
        <p:txBody>
          <a:bodyPr>
            <a:spAutoFit/>
          </a:bodyPr>
          <a:lstStyle/>
          <a:p>
            <a:r>
              <a:rPr lang="en-US" sz="3600" b="1" u="sng" dirty="0">
                <a:solidFill>
                  <a:schemeClr val="bg1"/>
                </a:solidFill>
                <a:latin typeface="Arial" pitchFamily="34" charset="0"/>
                <a:cs typeface="Arial" pitchFamily="34" charset="0"/>
              </a:rPr>
              <a:t>Who Are The 144,000?</a:t>
            </a:r>
          </a:p>
        </p:txBody>
      </p:sp>
      <p:sp>
        <p:nvSpPr>
          <p:cNvPr id="3" name="Content Placeholder 2"/>
          <p:cNvSpPr>
            <a:spLocks noGrp="1"/>
          </p:cNvSpPr>
          <p:nvPr>
            <p:ph idx="1"/>
          </p:nvPr>
        </p:nvSpPr>
        <p:spPr>
          <a:xfrm>
            <a:off x="141402" y="1402240"/>
            <a:ext cx="8880050" cy="5410712"/>
          </a:xfrm>
          <a:solidFill>
            <a:srgbClr val="FFFFFF"/>
          </a:solidFill>
          <a:ln w="38100">
            <a:solidFill>
              <a:srgbClr val="C00000"/>
            </a:solidFill>
          </a:ln>
        </p:spPr>
        <p:txBody>
          <a:bodyPr wrap="square">
            <a:spAutoFit/>
          </a:bodyPr>
          <a:lstStyle/>
          <a:p>
            <a:r>
              <a:rPr lang="en-US" dirty="0">
                <a:latin typeface="Arial" pitchFamily="34" charset="0"/>
                <a:cs typeface="Arial" pitchFamily="34" charset="0"/>
              </a:rPr>
              <a:t>Futurist interpretations have problems if the text is to be understood literally …</a:t>
            </a:r>
          </a:p>
          <a:p>
            <a:pPr marL="514350" indent="-514350">
              <a:buAutoNum type="arabicParenBoth"/>
            </a:pPr>
            <a:r>
              <a:rPr lang="en-US" dirty="0">
                <a:latin typeface="Arial" pitchFamily="34" charset="0"/>
                <a:cs typeface="Arial" pitchFamily="34" charset="0"/>
              </a:rPr>
              <a:t> Are only literal Jews under God’s protection?</a:t>
            </a:r>
          </a:p>
          <a:p>
            <a:pPr marL="514350" indent="-514350">
              <a:buAutoNum type="arabicParenBoth"/>
            </a:pPr>
            <a:r>
              <a:rPr lang="en-US" dirty="0">
                <a:latin typeface="Arial" pitchFamily="34" charset="0"/>
                <a:cs typeface="Arial" pitchFamily="34" charset="0"/>
              </a:rPr>
              <a:t> Must they be men who have never married (14:4)?</a:t>
            </a:r>
          </a:p>
          <a:p>
            <a:pPr marL="519113" indent="-519113">
              <a:buNone/>
            </a:pPr>
            <a:r>
              <a:rPr lang="en-US" dirty="0">
                <a:latin typeface="Arial" pitchFamily="34" charset="0"/>
                <a:cs typeface="Arial" pitchFamily="34" charset="0"/>
              </a:rPr>
              <a:t>(3) And if these are Jews, how will one be able to identify which tribe they come from, since the genealogies have long been lost?</a:t>
            </a:r>
          </a:p>
          <a:p>
            <a:pPr marL="519113" indent="-519113">
              <a:buNone/>
            </a:pPr>
            <a:r>
              <a:rPr lang="en-US" dirty="0">
                <a:latin typeface="Arial" pitchFamily="34" charset="0"/>
                <a:cs typeface="Arial" pitchFamily="34" charset="0"/>
              </a:rPr>
              <a:t>(4) Again, why are the tribes of Dan and Ephraim left out?</a:t>
            </a:r>
          </a:p>
        </p:txBody>
      </p:sp>
      <p:sp>
        <p:nvSpPr>
          <p:cNvPr id="4" name="Rectangle 3">
            <a:extLst>
              <a:ext uri="{FF2B5EF4-FFF2-40B4-BE49-F238E27FC236}">
                <a16:creationId xmlns:a16="http://schemas.microsoft.com/office/drawing/2014/main" id="{BCC100E5-CC1A-43FB-8DCF-D98886221936}"/>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Revelation 7</a:t>
            </a:r>
          </a:p>
        </p:txBody>
      </p:sp>
    </p:spTree>
    <p:extLst>
      <p:ext uri="{BB962C8B-B14F-4D97-AF65-F5344CB8AC3E}">
        <p14:creationId xmlns:p14="http://schemas.microsoft.com/office/powerpoint/2010/main" val="40226036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63842"/>
            <a:ext cx="8229600" cy="3354765"/>
          </a:xfrm>
          <a:solidFill>
            <a:srgbClr val="FFFFFF"/>
          </a:solidFill>
          <a:ln w="38100">
            <a:solidFill>
              <a:srgbClr val="C00000"/>
            </a:solidFill>
          </a:ln>
        </p:spPr>
        <p:txBody>
          <a:bodyPr>
            <a:spAutoFit/>
          </a:bodyPr>
          <a:lstStyle/>
          <a:p>
            <a:r>
              <a:rPr lang="en-US" b="1" dirty="0">
                <a:latin typeface="Arial" pitchFamily="34" charset="0"/>
                <a:cs typeface="Arial" pitchFamily="34" charset="0"/>
              </a:rPr>
              <a:t>Who Was Sealed? </a:t>
            </a:r>
            <a:r>
              <a:rPr lang="en-US" i="1" dirty="0">
                <a:latin typeface="Arial" pitchFamily="34" charset="0"/>
                <a:cs typeface="Arial" pitchFamily="34" charset="0"/>
              </a:rPr>
              <a:t>“From </a:t>
            </a:r>
            <a:r>
              <a:rPr lang="en-US" b="1" i="1" dirty="0">
                <a:latin typeface="Arial" pitchFamily="34" charset="0"/>
                <a:cs typeface="Arial" pitchFamily="34" charset="0"/>
              </a:rPr>
              <a:t>every tribe of the sons of Israel</a:t>
            </a:r>
            <a:r>
              <a:rPr lang="en-US" i="1" dirty="0">
                <a:latin typeface="Arial" pitchFamily="34" charset="0"/>
                <a:cs typeface="Arial" pitchFamily="34" charset="0"/>
              </a:rPr>
              <a:t>”</a:t>
            </a:r>
            <a:r>
              <a:rPr lang="en-US" b="1" dirty="0">
                <a:latin typeface="Arial" pitchFamily="34" charset="0"/>
                <a:cs typeface="Arial" pitchFamily="34" charset="0"/>
              </a:rPr>
              <a:t> (7:4; 14:3-5)</a:t>
            </a:r>
          </a:p>
          <a:p>
            <a:pPr>
              <a:spcBef>
                <a:spcPts val="1200"/>
              </a:spcBef>
            </a:pPr>
            <a:r>
              <a:rPr lang="en-US" b="1" dirty="0">
                <a:latin typeface="Arial" pitchFamily="34" charset="0"/>
                <a:cs typeface="Arial" pitchFamily="34" charset="0"/>
              </a:rPr>
              <a:t>God’s people </a:t>
            </a:r>
            <a:r>
              <a:rPr lang="en-US" dirty="0">
                <a:latin typeface="Arial" pitchFamily="34" charset="0"/>
                <a:cs typeface="Arial" pitchFamily="34" charset="0"/>
              </a:rPr>
              <a:t>in the age of the context of Revelation</a:t>
            </a:r>
          </a:p>
          <a:p>
            <a:pPr>
              <a:spcBef>
                <a:spcPts val="1200"/>
              </a:spcBef>
            </a:pPr>
            <a:r>
              <a:rPr lang="en-US" dirty="0">
                <a:latin typeface="Arial" pitchFamily="34" charset="0"/>
                <a:cs typeface="Arial" pitchFamily="34" charset="0"/>
              </a:rPr>
              <a:t>These are God’s people</a:t>
            </a:r>
            <a:br>
              <a:rPr lang="en-US" dirty="0">
                <a:latin typeface="Arial" pitchFamily="34" charset="0"/>
                <a:cs typeface="Arial" pitchFamily="34" charset="0"/>
              </a:rPr>
            </a:br>
            <a:r>
              <a:rPr lang="en-US" dirty="0">
                <a:latin typeface="Arial" pitchFamily="34" charset="0"/>
                <a:cs typeface="Arial" pitchFamily="34" charset="0"/>
              </a:rPr>
              <a:t>(cf. Hebrews 12:22ff – </a:t>
            </a:r>
            <a:r>
              <a:rPr lang="en-US" b="1" dirty="0">
                <a:latin typeface="Arial" pitchFamily="34" charset="0"/>
                <a:cs typeface="Arial" pitchFamily="34" charset="0"/>
              </a:rPr>
              <a:t>Christians</a:t>
            </a:r>
            <a:endParaRPr lang="en-US" dirty="0">
              <a:latin typeface="Arial" pitchFamily="34" charset="0"/>
              <a:cs typeface="Arial" pitchFamily="34" charset="0"/>
            </a:endParaRPr>
          </a:p>
        </p:txBody>
      </p:sp>
      <p:sp>
        <p:nvSpPr>
          <p:cNvPr id="5" name="Title 1"/>
          <p:cNvSpPr>
            <a:spLocks noGrp="1"/>
          </p:cNvSpPr>
          <p:nvPr>
            <p:ph type="title"/>
          </p:nvPr>
        </p:nvSpPr>
        <p:spPr>
          <a:xfrm>
            <a:off x="457200" y="390044"/>
            <a:ext cx="8229600" cy="1200329"/>
          </a:xfrm>
        </p:spPr>
        <p:txBody>
          <a:bodyPr>
            <a:spAutoFit/>
          </a:bodyPr>
          <a:lstStyle/>
          <a:p>
            <a:r>
              <a:rPr lang="en-US" sz="3600" b="1" u="sng" dirty="0">
                <a:solidFill>
                  <a:schemeClr val="bg1"/>
                </a:solidFill>
                <a:latin typeface="Arial" pitchFamily="34" charset="0"/>
                <a:cs typeface="Arial" pitchFamily="34" charset="0"/>
              </a:rPr>
              <a:t>Seal God’s Servants – Church </a:t>
            </a:r>
            <a:br>
              <a:rPr lang="en-US" sz="3600" b="1" u="sng" dirty="0">
                <a:solidFill>
                  <a:schemeClr val="bg1"/>
                </a:solidFill>
                <a:latin typeface="Arial" pitchFamily="34" charset="0"/>
                <a:cs typeface="Arial" pitchFamily="34" charset="0"/>
              </a:rPr>
            </a:br>
            <a:r>
              <a:rPr lang="en-US" sz="3600" b="1" u="sng" dirty="0">
                <a:solidFill>
                  <a:schemeClr val="bg1"/>
                </a:solidFill>
                <a:latin typeface="Arial" pitchFamily="34" charset="0"/>
                <a:cs typeface="Arial" pitchFamily="34" charset="0"/>
              </a:rPr>
              <a:t>Militant on the Earth</a:t>
            </a:r>
          </a:p>
        </p:txBody>
      </p:sp>
      <p:sp>
        <p:nvSpPr>
          <p:cNvPr id="4" name="Rectangle 3">
            <a:extLst>
              <a:ext uri="{FF2B5EF4-FFF2-40B4-BE49-F238E27FC236}">
                <a16:creationId xmlns:a16="http://schemas.microsoft.com/office/drawing/2014/main" id="{118E92B5-C72C-4448-A117-A13BE8CD6B0D}"/>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Revelation 7</a:t>
            </a:r>
          </a:p>
        </p:txBody>
      </p:sp>
    </p:spTree>
    <p:extLst>
      <p:ext uri="{BB962C8B-B14F-4D97-AF65-F5344CB8AC3E}">
        <p14:creationId xmlns:p14="http://schemas.microsoft.com/office/powerpoint/2010/main" val="14800238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22437"/>
            <a:ext cx="8229600" cy="4942892"/>
          </a:xfrm>
          <a:solidFill>
            <a:srgbClr val="FFFFFF"/>
          </a:solidFill>
          <a:ln w="38100">
            <a:solidFill>
              <a:srgbClr val="C00000"/>
            </a:solidFill>
          </a:ln>
        </p:spPr>
        <p:txBody>
          <a:bodyPr>
            <a:spAutoFit/>
          </a:bodyPr>
          <a:lstStyle/>
          <a:p>
            <a:r>
              <a:rPr lang="en-US" b="1" dirty="0">
                <a:latin typeface="Arial" pitchFamily="34" charset="0"/>
                <a:cs typeface="Arial" pitchFamily="34" charset="0"/>
              </a:rPr>
              <a:t>Why this particular listing of tribes?</a:t>
            </a:r>
          </a:p>
          <a:p>
            <a:r>
              <a:rPr lang="en-US" dirty="0">
                <a:latin typeface="Arial" pitchFamily="34" charset="0"/>
                <a:cs typeface="Arial" pitchFamily="34" charset="0"/>
              </a:rPr>
              <a:t>Normally we do not think of Joseph as a tribe.</a:t>
            </a:r>
          </a:p>
          <a:p>
            <a:pPr lvl="1"/>
            <a:r>
              <a:rPr lang="en-US" dirty="0">
                <a:latin typeface="Arial" pitchFamily="34" charset="0"/>
                <a:cs typeface="Arial" pitchFamily="34" charset="0"/>
              </a:rPr>
              <a:t>Because Joseph received the birthright [double portion] (1 Chronicles 5:1-2), his sons, Ephraim and Manasseh, received territory in the promised land.</a:t>
            </a:r>
          </a:p>
          <a:p>
            <a:pPr lvl="1"/>
            <a:r>
              <a:rPr lang="en-US" dirty="0">
                <a:latin typeface="Arial" pitchFamily="34" charset="0"/>
                <a:cs typeface="Arial" pitchFamily="34" charset="0"/>
              </a:rPr>
              <a:t>But in this listing, </a:t>
            </a:r>
            <a:r>
              <a:rPr lang="en-US" u="sng" dirty="0">
                <a:latin typeface="Arial" pitchFamily="34" charset="0"/>
                <a:cs typeface="Arial" pitchFamily="34" charset="0"/>
              </a:rPr>
              <a:t>Ephraim</a:t>
            </a:r>
            <a:r>
              <a:rPr lang="en-US" dirty="0">
                <a:latin typeface="Arial" pitchFamily="34" charset="0"/>
                <a:cs typeface="Arial" pitchFamily="34" charset="0"/>
              </a:rPr>
              <a:t> is omitted, but Manasseh is included along with Joseph. </a:t>
            </a:r>
          </a:p>
          <a:p>
            <a:pPr lvl="1"/>
            <a:r>
              <a:rPr lang="en-US" u="sng" dirty="0">
                <a:latin typeface="Arial" pitchFamily="34" charset="0"/>
                <a:cs typeface="Arial" pitchFamily="34" charset="0"/>
              </a:rPr>
              <a:t>Dan</a:t>
            </a:r>
            <a:r>
              <a:rPr lang="en-US" dirty="0">
                <a:latin typeface="Arial" pitchFamily="34" charset="0"/>
                <a:cs typeface="Arial" pitchFamily="34" charset="0"/>
              </a:rPr>
              <a:t> is omitted.</a:t>
            </a:r>
          </a:p>
        </p:txBody>
      </p:sp>
      <p:sp>
        <p:nvSpPr>
          <p:cNvPr id="5" name="Title 1"/>
          <p:cNvSpPr>
            <a:spLocks noGrp="1"/>
          </p:cNvSpPr>
          <p:nvPr>
            <p:ph type="title"/>
          </p:nvPr>
        </p:nvSpPr>
        <p:spPr>
          <a:xfrm>
            <a:off x="457200" y="381000"/>
            <a:ext cx="8229600" cy="1143000"/>
          </a:xfrm>
        </p:spPr>
        <p:txBody>
          <a:bodyPr>
            <a:noAutofit/>
          </a:bodyPr>
          <a:lstStyle/>
          <a:p>
            <a:r>
              <a:rPr lang="en-US" sz="3600" b="1" u="sng" dirty="0">
                <a:solidFill>
                  <a:schemeClr val="bg1"/>
                </a:solidFill>
                <a:latin typeface="Arial" pitchFamily="34" charset="0"/>
                <a:cs typeface="Arial" pitchFamily="34" charset="0"/>
              </a:rPr>
              <a:t>Seal God’s Servants – Church </a:t>
            </a:r>
            <a:br>
              <a:rPr lang="en-US" sz="3600" b="1" u="sng" dirty="0">
                <a:solidFill>
                  <a:schemeClr val="bg1"/>
                </a:solidFill>
                <a:latin typeface="Arial" pitchFamily="34" charset="0"/>
                <a:cs typeface="Arial" pitchFamily="34" charset="0"/>
              </a:rPr>
            </a:br>
            <a:r>
              <a:rPr lang="en-US" sz="3600" b="1" u="sng" dirty="0">
                <a:solidFill>
                  <a:schemeClr val="bg1"/>
                </a:solidFill>
                <a:latin typeface="Arial" pitchFamily="34" charset="0"/>
                <a:cs typeface="Arial" pitchFamily="34" charset="0"/>
              </a:rPr>
              <a:t>Militant on the Earth</a:t>
            </a:r>
          </a:p>
        </p:txBody>
      </p:sp>
      <p:sp>
        <p:nvSpPr>
          <p:cNvPr id="4" name="Rectangle 3">
            <a:extLst>
              <a:ext uri="{FF2B5EF4-FFF2-40B4-BE49-F238E27FC236}">
                <a16:creationId xmlns:a16="http://schemas.microsoft.com/office/drawing/2014/main" id="{118E92B5-C72C-4448-A117-A13BE8CD6B0D}"/>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Revelation 7</a:t>
            </a:r>
          </a:p>
        </p:txBody>
      </p:sp>
    </p:spTree>
    <p:extLst>
      <p:ext uri="{BB962C8B-B14F-4D97-AF65-F5344CB8AC3E}">
        <p14:creationId xmlns:p14="http://schemas.microsoft.com/office/powerpoint/2010/main" val="40006240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63841"/>
            <a:ext cx="8229600" cy="4351961"/>
          </a:xfrm>
          <a:solidFill>
            <a:srgbClr val="FFFFFF"/>
          </a:solidFill>
          <a:ln w="38100">
            <a:solidFill>
              <a:srgbClr val="C00000"/>
            </a:solidFill>
          </a:ln>
        </p:spPr>
        <p:txBody>
          <a:bodyPr>
            <a:spAutoFit/>
          </a:bodyPr>
          <a:lstStyle/>
          <a:p>
            <a:r>
              <a:rPr lang="en-US" dirty="0">
                <a:latin typeface="Arial" pitchFamily="34" charset="0"/>
                <a:cs typeface="Arial" pitchFamily="34" charset="0"/>
              </a:rPr>
              <a:t>Perhaps Dan and Ephraim are omitted because of their association with idolatry.</a:t>
            </a:r>
          </a:p>
          <a:p>
            <a:pPr lvl="1"/>
            <a:r>
              <a:rPr lang="en-US" dirty="0">
                <a:latin typeface="Arial" pitchFamily="34" charset="0"/>
                <a:cs typeface="Arial" pitchFamily="34" charset="0"/>
              </a:rPr>
              <a:t>The golden calves were set up in Dan and Bethel (1 Kings 12:28-29).</a:t>
            </a:r>
          </a:p>
          <a:p>
            <a:pPr lvl="1"/>
            <a:r>
              <a:rPr lang="en-US" dirty="0">
                <a:latin typeface="Arial" pitchFamily="34" charset="0"/>
                <a:cs typeface="Arial" pitchFamily="34" charset="0"/>
              </a:rPr>
              <a:t>The theme of idolatry is prominent in Revelation. (2:14, 20; 9:20; 13:14-15; 14:9-11; 15:2; 16:2; 19:20; 20:4)</a:t>
            </a:r>
          </a:p>
          <a:p>
            <a:pPr lvl="1"/>
            <a:r>
              <a:rPr lang="en-US" dirty="0">
                <a:latin typeface="Arial" pitchFamily="34" charset="0"/>
                <a:cs typeface="Arial" pitchFamily="34" charset="0"/>
              </a:rPr>
              <a:t>Those who practice idolatry have their part in the lake of fire and brimstone. (21:8; 22:15)</a:t>
            </a:r>
          </a:p>
        </p:txBody>
      </p:sp>
      <p:sp>
        <p:nvSpPr>
          <p:cNvPr id="5" name="Title 1"/>
          <p:cNvSpPr>
            <a:spLocks noGrp="1"/>
          </p:cNvSpPr>
          <p:nvPr>
            <p:ph type="title"/>
          </p:nvPr>
        </p:nvSpPr>
        <p:spPr>
          <a:xfrm>
            <a:off x="457200" y="390044"/>
            <a:ext cx="8229600" cy="1200329"/>
          </a:xfrm>
        </p:spPr>
        <p:txBody>
          <a:bodyPr>
            <a:spAutoFit/>
          </a:bodyPr>
          <a:lstStyle/>
          <a:p>
            <a:r>
              <a:rPr lang="en-US" sz="3600" b="1" u="sng" dirty="0">
                <a:solidFill>
                  <a:schemeClr val="bg1"/>
                </a:solidFill>
                <a:latin typeface="Arial" pitchFamily="34" charset="0"/>
                <a:cs typeface="Arial" pitchFamily="34" charset="0"/>
              </a:rPr>
              <a:t>Seal God’s Servants – Church </a:t>
            </a:r>
            <a:br>
              <a:rPr lang="en-US" sz="3600" b="1" u="sng" dirty="0">
                <a:solidFill>
                  <a:schemeClr val="bg1"/>
                </a:solidFill>
                <a:latin typeface="Arial" pitchFamily="34" charset="0"/>
                <a:cs typeface="Arial" pitchFamily="34" charset="0"/>
              </a:rPr>
            </a:br>
            <a:r>
              <a:rPr lang="en-US" sz="3600" b="1" u="sng" dirty="0">
                <a:solidFill>
                  <a:schemeClr val="bg1"/>
                </a:solidFill>
                <a:latin typeface="Arial" pitchFamily="34" charset="0"/>
                <a:cs typeface="Arial" pitchFamily="34" charset="0"/>
              </a:rPr>
              <a:t>Militant on the Earth</a:t>
            </a:r>
          </a:p>
        </p:txBody>
      </p:sp>
      <p:sp>
        <p:nvSpPr>
          <p:cNvPr id="4" name="Rectangle 3">
            <a:extLst>
              <a:ext uri="{FF2B5EF4-FFF2-40B4-BE49-F238E27FC236}">
                <a16:creationId xmlns:a16="http://schemas.microsoft.com/office/drawing/2014/main" id="{118E92B5-C72C-4448-A117-A13BE8CD6B0D}"/>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Revelation 7</a:t>
            </a:r>
          </a:p>
        </p:txBody>
      </p:sp>
    </p:spTree>
    <p:extLst>
      <p:ext uri="{BB962C8B-B14F-4D97-AF65-F5344CB8AC3E}">
        <p14:creationId xmlns:p14="http://schemas.microsoft.com/office/powerpoint/2010/main" val="31395181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4527" y="1722437"/>
            <a:ext cx="8678748" cy="5056769"/>
          </a:xfrm>
          <a:solidFill>
            <a:srgbClr val="FFFFFF"/>
          </a:solidFill>
          <a:ln w="38100">
            <a:solidFill>
              <a:srgbClr val="C00000"/>
            </a:solidFill>
          </a:ln>
        </p:spPr>
        <p:txBody>
          <a:bodyPr wrap="square">
            <a:spAutoFit/>
          </a:bodyPr>
          <a:lstStyle/>
          <a:p>
            <a:r>
              <a:rPr lang="en-US" i="1" dirty="0">
                <a:latin typeface="Arial Narrow" pitchFamily="34" charset="0"/>
              </a:rPr>
              <a:t>“And I heard the number of those who were </a:t>
            </a:r>
            <a:r>
              <a:rPr lang="en-US" b="1" i="1" dirty="0">
                <a:latin typeface="Arial Narrow" pitchFamily="34" charset="0"/>
              </a:rPr>
              <a:t>sealed</a:t>
            </a:r>
            <a:r>
              <a:rPr lang="en-US" i="1" dirty="0">
                <a:latin typeface="Arial Narrow" pitchFamily="34" charset="0"/>
              </a:rPr>
              <a:t>” …</a:t>
            </a:r>
          </a:p>
          <a:p>
            <a:pPr marL="0" indent="0">
              <a:buNone/>
            </a:pPr>
            <a:endParaRPr lang="en-US" dirty="0">
              <a:latin typeface="Arial Narrow" pitchFamily="34" charset="0"/>
            </a:endParaRPr>
          </a:p>
          <a:p>
            <a:r>
              <a:rPr lang="en-US" dirty="0">
                <a:latin typeface="Arial Narrow" pitchFamily="34" charset="0"/>
              </a:rPr>
              <a:t>Though God’s judgments are coming (see Romans 1:18ff.), the protection that God furnishes the righteous does not mean they will be spared from earthquakes, pestilence, imprisonment, or death.</a:t>
            </a:r>
          </a:p>
          <a:p>
            <a:r>
              <a:rPr lang="en-US" dirty="0">
                <a:latin typeface="Arial Narrow" pitchFamily="34" charset="0"/>
              </a:rPr>
              <a:t>He did promise however, they would be </a:t>
            </a:r>
            <a:r>
              <a:rPr lang="en-US" sz="3900" i="1" dirty="0">
                <a:latin typeface="Arial Narrow" pitchFamily="34" charset="0"/>
              </a:rPr>
              <a:t>“</a:t>
            </a:r>
            <a:r>
              <a:rPr lang="en-US" sz="3900" b="1" i="1" dirty="0">
                <a:latin typeface="Arial Narrow" pitchFamily="34" charset="0"/>
              </a:rPr>
              <a:t>more than conquerors</a:t>
            </a:r>
            <a:r>
              <a:rPr lang="en-US" sz="3900" i="1" dirty="0">
                <a:latin typeface="Arial Narrow" pitchFamily="34" charset="0"/>
              </a:rPr>
              <a:t>” </a:t>
            </a:r>
            <a:r>
              <a:rPr lang="en-US" dirty="0">
                <a:latin typeface="Arial Narrow" pitchFamily="34" charset="0"/>
              </a:rPr>
              <a:t>through their relationship with him</a:t>
            </a:r>
            <a:br>
              <a:rPr lang="en-US" dirty="0">
                <a:latin typeface="Arial Narrow" pitchFamily="34" charset="0"/>
              </a:rPr>
            </a:br>
            <a:r>
              <a:rPr lang="en-US" dirty="0">
                <a:latin typeface="Arial Narrow" pitchFamily="34" charset="0"/>
              </a:rPr>
              <a:t>(cf. Romans 8:35-39).</a:t>
            </a:r>
          </a:p>
        </p:txBody>
      </p:sp>
      <p:sp>
        <p:nvSpPr>
          <p:cNvPr id="5" name="Title 1"/>
          <p:cNvSpPr>
            <a:spLocks noGrp="1"/>
          </p:cNvSpPr>
          <p:nvPr>
            <p:ph type="title"/>
          </p:nvPr>
        </p:nvSpPr>
        <p:spPr>
          <a:xfrm>
            <a:off x="457200" y="390044"/>
            <a:ext cx="8229600" cy="1200329"/>
          </a:xfrm>
        </p:spPr>
        <p:txBody>
          <a:bodyPr>
            <a:spAutoFit/>
          </a:bodyPr>
          <a:lstStyle/>
          <a:p>
            <a:r>
              <a:rPr lang="en-US" sz="3600" b="1" u="sng" dirty="0">
                <a:solidFill>
                  <a:schemeClr val="bg1"/>
                </a:solidFill>
                <a:latin typeface="Arial" pitchFamily="34" charset="0"/>
                <a:cs typeface="Arial" pitchFamily="34" charset="0"/>
              </a:rPr>
              <a:t>Seal God’s Servants – Church </a:t>
            </a:r>
            <a:br>
              <a:rPr lang="en-US" sz="3600" b="1" u="sng" dirty="0">
                <a:solidFill>
                  <a:schemeClr val="bg1"/>
                </a:solidFill>
                <a:latin typeface="Arial" pitchFamily="34" charset="0"/>
                <a:cs typeface="Arial" pitchFamily="34" charset="0"/>
              </a:rPr>
            </a:br>
            <a:r>
              <a:rPr lang="en-US" sz="3600" b="1" u="sng" dirty="0">
                <a:solidFill>
                  <a:schemeClr val="bg1"/>
                </a:solidFill>
                <a:latin typeface="Arial" pitchFamily="34" charset="0"/>
                <a:cs typeface="Arial" pitchFamily="34" charset="0"/>
              </a:rPr>
              <a:t>Militant on the Earth</a:t>
            </a:r>
          </a:p>
        </p:txBody>
      </p:sp>
      <p:sp>
        <p:nvSpPr>
          <p:cNvPr id="4" name="Rectangle 3">
            <a:extLst>
              <a:ext uri="{FF2B5EF4-FFF2-40B4-BE49-F238E27FC236}">
                <a16:creationId xmlns:a16="http://schemas.microsoft.com/office/drawing/2014/main" id="{C613D4EB-6931-48CD-95B7-AA3B3AD1518A}"/>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Revelation 7</a:t>
            </a:r>
          </a:p>
        </p:txBody>
      </p:sp>
    </p:spTree>
    <p:extLst>
      <p:ext uri="{BB962C8B-B14F-4D97-AF65-F5344CB8AC3E}">
        <p14:creationId xmlns:p14="http://schemas.microsoft.com/office/powerpoint/2010/main" val="8823787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60" name="Text Box 4"/>
          <p:cNvSpPr txBox="1">
            <a:spLocks noChangeArrowheads="1"/>
          </p:cNvSpPr>
          <p:nvPr/>
        </p:nvSpPr>
        <p:spPr bwMode="auto">
          <a:xfrm>
            <a:off x="1143000" y="1371600"/>
            <a:ext cx="7315200" cy="1384995"/>
          </a:xfrm>
          <a:prstGeom prst="rect">
            <a:avLst/>
          </a:prstGeom>
          <a:solidFill>
            <a:schemeClr val="bg1"/>
          </a:solidFill>
          <a:ln w="9525">
            <a:noFill/>
            <a:miter lim="800000"/>
            <a:headEnd/>
            <a:tailEnd/>
          </a:ln>
          <a:effectLst/>
        </p:spPr>
        <p:txBody>
          <a:bodyP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Revelation 6:17</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“For the great day of His wrath has come, and who is able to stand?" </a:t>
            </a:r>
          </a:p>
        </p:txBody>
      </p:sp>
      <p:sp>
        <p:nvSpPr>
          <p:cNvPr id="70661" name="Text Box 5"/>
          <p:cNvSpPr txBox="1">
            <a:spLocks noChangeArrowheads="1"/>
          </p:cNvSpPr>
          <p:nvPr/>
        </p:nvSpPr>
        <p:spPr bwMode="auto">
          <a:xfrm>
            <a:off x="533400" y="533400"/>
            <a:ext cx="3631122" cy="707886"/>
          </a:xfrm>
          <a:prstGeom prst="rect">
            <a:avLst/>
          </a:prstGeom>
          <a:noFill/>
          <a:ln>
            <a:noFill/>
          </a:ln>
          <a:effectLst>
            <a:outerShdw dist="35921" dir="2700000" algn="ctr" rotWithShape="0">
              <a:srgbClr val="000000">
                <a:alpha val="50000"/>
              </a:srgbClr>
            </a:outerShdw>
          </a:effectLst>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40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The Question:</a:t>
            </a:r>
          </a:p>
        </p:txBody>
      </p:sp>
      <p:sp>
        <p:nvSpPr>
          <p:cNvPr id="70662" name="Text Box 6"/>
          <p:cNvSpPr txBox="1">
            <a:spLocks noChangeArrowheads="1"/>
          </p:cNvSpPr>
          <p:nvPr/>
        </p:nvSpPr>
        <p:spPr bwMode="auto">
          <a:xfrm>
            <a:off x="533400" y="3276600"/>
            <a:ext cx="7924800" cy="641350"/>
          </a:xfrm>
          <a:prstGeom prst="rect">
            <a:avLst/>
          </a:prstGeom>
          <a:noFill/>
          <a:ln>
            <a:noFill/>
          </a:ln>
          <a:effectLst/>
        </p:spPr>
        <p:txBody>
          <a:bodyPr wrap="square">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altLang="en-US" sz="3600" b="1" i="1"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What will happen to God’s people?</a:t>
            </a:r>
          </a:p>
        </p:txBody>
      </p:sp>
      <p:sp>
        <p:nvSpPr>
          <p:cNvPr id="70665" name="Text Box 9"/>
          <p:cNvSpPr txBox="1">
            <a:spLocks noChangeArrowheads="1"/>
          </p:cNvSpPr>
          <p:nvPr/>
        </p:nvSpPr>
        <p:spPr bwMode="auto">
          <a:xfrm>
            <a:off x="526093" y="4038600"/>
            <a:ext cx="3243388" cy="707886"/>
          </a:xfrm>
          <a:prstGeom prst="rect">
            <a:avLst/>
          </a:prstGeom>
          <a:noFill/>
          <a:ln>
            <a:noFill/>
          </a:ln>
          <a:effectLst>
            <a:outerShdw dist="35921" dir="2700000" algn="ctr" rotWithShape="0">
              <a:srgbClr val="000000">
                <a:alpha val="50000"/>
              </a:srgbClr>
            </a:outerShdw>
          </a:effectLst>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40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The Answer:</a:t>
            </a:r>
          </a:p>
        </p:txBody>
      </p:sp>
      <p:sp>
        <p:nvSpPr>
          <p:cNvPr id="70666" name="Text Box 10"/>
          <p:cNvSpPr txBox="1">
            <a:spLocks noChangeArrowheads="1"/>
          </p:cNvSpPr>
          <p:nvPr/>
        </p:nvSpPr>
        <p:spPr bwMode="auto">
          <a:xfrm>
            <a:off x="4015819" y="4876800"/>
            <a:ext cx="4442381" cy="1557349"/>
          </a:xfrm>
          <a:prstGeom prst="rect">
            <a:avLst/>
          </a:prstGeom>
          <a:noFill/>
          <a:ln>
            <a:noFill/>
          </a:ln>
          <a:effectLst/>
        </p:spPr>
        <p:txBody>
          <a:bodyPr wrap="square">
            <a:spAutoFit/>
          </a:bodyPr>
          <a:lstStyle/>
          <a:p>
            <a:pPr marL="0" marR="0" lvl="0" indent="0" algn="ctr" defTabSz="914400" rtl="0" eaLnBrk="0" fontAlgn="base" latinLnBrk="0" hangingPunct="0">
              <a:lnSpc>
                <a:spcPct val="80000"/>
              </a:lnSpc>
              <a:spcBef>
                <a:spcPct val="50000"/>
              </a:spcBef>
              <a:spcAft>
                <a:spcPct val="0"/>
              </a:spcAft>
              <a:buClrTx/>
              <a:buSzTx/>
              <a:buFontTx/>
              <a:buNone/>
              <a:tabLst/>
              <a:defRPr/>
            </a:pPr>
            <a:r>
              <a:rPr kumimoji="0" lang="en-US" altLang="en-US" sz="2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God’s People (</a:t>
            </a:r>
            <a:r>
              <a:rPr lang="en-US" altLang="en-US" sz="2800" b="1" dirty="0">
                <a:solidFill>
                  <a:schemeClr val="bg1"/>
                </a:solidFill>
                <a:latin typeface="Arial" panose="020B0604020202020204" pitchFamily="34" charset="0"/>
                <a:cs typeface="Arial" panose="020B0604020202020204" pitchFamily="34" charset="0"/>
              </a:rPr>
              <a:t>Chapter </a:t>
            </a:r>
            <a:r>
              <a:rPr kumimoji="0" lang="en-US" altLang="en-US" sz="2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7)</a:t>
            </a:r>
          </a:p>
          <a:p>
            <a:pPr marL="0" marR="0" lvl="0" indent="0" algn="ctr" defTabSz="914400" rtl="0" eaLnBrk="0" fontAlgn="base" latinLnBrk="0" hangingPunct="0">
              <a:lnSpc>
                <a:spcPct val="80000"/>
              </a:lnSpc>
              <a:spcBef>
                <a:spcPct val="50000"/>
              </a:spcBef>
              <a:spcAft>
                <a:spcPct val="0"/>
              </a:spcAft>
              <a:buClrTx/>
              <a:buSzTx/>
              <a:buFontTx/>
              <a:buNone/>
              <a:tabLst/>
              <a:defRPr/>
            </a:pPr>
            <a:r>
              <a:rPr lang="en-US" altLang="en-US" sz="2800" b="1" dirty="0">
                <a:solidFill>
                  <a:schemeClr val="bg1"/>
                </a:solidFill>
                <a:latin typeface="Arial" panose="020B0604020202020204" pitchFamily="34" charset="0"/>
                <a:cs typeface="Arial" panose="020B0604020202020204" pitchFamily="34" charset="0"/>
              </a:rPr>
              <a:t>Note: Amos 3:3, 7</a:t>
            </a:r>
            <a:endParaRPr kumimoji="0" lang="en-US" altLang="en-US" sz="2800" b="1" i="0" u="none"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ctr" defTabSz="914400" rtl="0" eaLnBrk="0" fontAlgn="base" latinLnBrk="0" hangingPunct="0">
              <a:lnSpc>
                <a:spcPct val="80000"/>
              </a:lnSpc>
              <a:spcBef>
                <a:spcPct val="50000"/>
              </a:spcBef>
              <a:spcAft>
                <a:spcPct val="0"/>
              </a:spcAft>
              <a:buClrTx/>
              <a:buSzTx/>
              <a:buFontTx/>
              <a:buNone/>
              <a:tabLst/>
              <a:defRPr/>
            </a:pPr>
            <a:r>
              <a:rPr kumimoji="0" lang="en-US" altLang="en-US" sz="2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Protected by God</a:t>
            </a:r>
          </a:p>
        </p:txBody>
      </p:sp>
      <p:sp>
        <p:nvSpPr>
          <p:cNvPr id="7" name="Rectangle 6"/>
          <p:cNvSpPr/>
          <p:nvPr/>
        </p:nvSpPr>
        <p:spPr bwMode="auto">
          <a:xfrm>
            <a:off x="0" y="0"/>
            <a:ext cx="9144000" cy="38100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7</a:t>
            </a:r>
          </a:p>
        </p:txBody>
      </p:sp>
      <p:sp>
        <p:nvSpPr>
          <p:cNvPr id="2" name="Slide Number Placeholder 1">
            <a:extLst>
              <a:ext uri="{FF2B5EF4-FFF2-40B4-BE49-F238E27FC236}">
                <a16:creationId xmlns:a16="http://schemas.microsoft.com/office/drawing/2014/main" id="{51E8F0BA-6150-4503-82C2-385E6ABA011F}"/>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
        <p:nvSpPr>
          <p:cNvPr id="3" name="Rectangle 2">
            <a:extLst>
              <a:ext uri="{FF2B5EF4-FFF2-40B4-BE49-F238E27FC236}">
                <a16:creationId xmlns:a16="http://schemas.microsoft.com/office/drawing/2014/main" id="{5A0E9B04-65DA-48D3-982C-7610DEA93E26}"/>
              </a:ext>
            </a:extLst>
          </p:cNvPr>
          <p:cNvSpPr/>
          <p:nvPr/>
        </p:nvSpPr>
        <p:spPr bwMode="auto">
          <a:xfrm>
            <a:off x="0" y="387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Revelation 7</a:t>
            </a:r>
          </a:p>
        </p:txBody>
      </p:sp>
    </p:spTree>
    <p:extLst>
      <p:ext uri="{BB962C8B-B14F-4D97-AF65-F5344CB8AC3E}">
        <p14:creationId xmlns:p14="http://schemas.microsoft.com/office/powerpoint/2010/main" val="30342379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685186" y="1210458"/>
            <a:ext cx="7697428" cy="954107"/>
          </a:xfrm>
          <a:prstGeom prst="rect">
            <a:avLst/>
          </a:prstGeom>
          <a:solidFill>
            <a:schemeClr val="bg1"/>
          </a:solidFill>
          <a:ln>
            <a:noFill/>
          </a:ln>
          <a:effectLst/>
        </p:spPr>
        <p:txBody>
          <a:bodyPr wrap="none"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“An Interlude: The Sealing of God’s People”</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Outline</a:t>
            </a:r>
          </a:p>
        </p:txBody>
      </p:sp>
      <p:sp>
        <p:nvSpPr>
          <p:cNvPr id="29708" name="Text Box 12"/>
          <p:cNvSpPr txBox="1">
            <a:spLocks noChangeArrowheads="1"/>
          </p:cNvSpPr>
          <p:nvPr/>
        </p:nvSpPr>
        <p:spPr bwMode="auto">
          <a:xfrm>
            <a:off x="533400" y="2841623"/>
            <a:ext cx="8001000" cy="1951496"/>
          </a:xfrm>
          <a:prstGeom prst="rect">
            <a:avLst/>
          </a:prstGeom>
          <a:solidFill>
            <a:schemeClr val="bg1"/>
          </a:solidFill>
          <a:ln>
            <a:noFill/>
          </a:ln>
          <a:effectLst/>
        </p:spPr>
        <p:txBody>
          <a:bodyPr wrap="square">
            <a:spAutoFit/>
          </a:bodyPr>
          <a:lstStyle>
            <a:lvl1pPr defTabSz="520700">
              <a:defRPr>
                <a:solidFill>
                  <a:schemeClr val="tx1"/>
                </a:solidFill>
                <a:latin typeface="Arial" panose="020B0604020202020204" pitchFamily="34" charset="0"/>
              </a:defRPr>
            </a:lvl1pPr>
            <a:lvl2pPr defTabSz="520700">
              <a:defRPr>
                <a:solidFill>
                  <a:schemeClr val="tx1"/>
                </a:solidFill>
                <a:latin typeface="Arial" panose="020B0604020202020204" pitchFamily="34" charset="0"/>
              </a:defRPr>
            </a:lvl2pPr>
            <a:lvl3pPr defTabSz="520700">
              <a:defRPr>
                <a:solidFill>
                  <a:schemeClr val="tx1"/>
                </a:solidFill>
                <a:latin typeface="Arial" panose="020B0604020202020204" pitchFamily="34" charset="0"/>
              </a:defRPr>
            </a:lvl3pPr>
            <a:lvl4pPr defTabSz="520700">
              <a:defRPr>
                <a:solidFill>
                  <a:schemeClr val="tx1"/>
                </a:solidFill>
                <a:latin typeface="Arial" panose="020B0604020202020204" pitchFamily="34" charset="0"/>
              </a:defRPr>
            </a:lvl4pPr>
            <a:lvl5pPr defTabSz="520700">
              <a:defRPr>
                <a:solidFill>
                  <a:schemeClr val="tx1"/>
                </a:solidFill>
                <a:latin typeface="Arial" panose="020B0604020202020204" pitchFamily="34" charset="0"/>
              </a:defRPr>
            </a:lvl5pPr>
            <a:lvl6pPr defTabSz="520700" fontAlgn="base">
              <a:spcBef>
                <a:spcPct val="0"/>
              </a:spcBef>
              <a:spcAft>
                <a:spcPct val="0"/>
              </a:spcAft>
              <a:defRPr>
                <a:solidFill>
                  <a:schemeClr val="tx1"/>
                </a:solidFill>
                <a:latin typeface="Arial" panose="020B0604020202020204" pitchFamily="34" charset="0"/>
              </a:defRPr>
            </a:lvl6pPr>
            <a:lvl7pPr defTabSz="520700" fontAlgn="base">
              <a:spcBef>
                <a:spcPct val="0"/>
              </a:spcBef>
              <a:spcAft>
                <a:spcPct val="0"/>
              </a:spcAft>
              <a:defRPr>
                <a:solidFill>
                  <a:schemeClr val="tx1"/>
                </a:solidFill>
                <a:latin typeface="Arial" panose="020B0604020202020204" pitchFamily="34" charset="0"/>
              </a:defRPr>
            </a:lvl7pPr>
            <a:lvl8pPr defTabSz="520700" fontAlgn="base">
              <a:spcBef>
                <a:spcPct val="0"/>
              </a:spcBef>
              <a:spcAft>
                <a:spcPct val="0"/>
              </a:spcAft>
              <a:defRPr>
                <a:solidFill>
                  <a:schemeClr val="tx1"/>
                </a:solidFill>
                <a:latin typeface="Arial" panose="020B0604020202020204" pitchFamily="34" charset="0"/>
              </a:defRPr>
            </a:lvl8pPr>
            <a:lvl9pPr defTabSz="520700" fontAlgn="base">
              <a:spcBef>
                <a:spcPct val="0"/>
              </a:spcBef>
              <a:spcAft>
                <a:spcPct val="0"/>
              </a:spcAft>
              <a:defRPr>
                <a:solidFill>
                  <a:schemeClr val="tx1"/>
                </a:solidFill>
                <a:latin typeface="Arial" panose="020B0604020202020204" pitchFamily="34" charset="0"/>
              </a:defRPr>
            </a:lvl9pPr>
          </a:lstStyle>
          <a:p>
            <a:pPr marL="571500" marR="0" lvl="0" indent="-571500" algn="l" defTabSz="520700" rtl="0" eaLnBrk="1" fontAlgn="base" latinLnBrk="0" hangingPunct="1">
              <a:lnSpc>
                <a:spcPct val="110000"/>
              </a:lnSpc>
              <a:spcBef>
                <a:spcPct val="0"/>
              </a:spcBef>
              <a:spcAft>
                <a:spcPct val="0"/>
              </a:spcAft>
              <a:buClrTx/>
              <a:buSzTx/>
              <a:buFont typeface="+mj-lt"/>
              <a:buAutoNum type="romanUcPeriod"/>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Sealing of 144,000 (verses 1-8)</a:t>
            </a:r>
            <a:b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br>
            <a:endPar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571500" marR="0" lvl="0" indent="-571500" algn="l" defTabSz="520700" rtl="0" eaLnBrk="1" fontAlgn="base" latinLnBrk="0" hangingPunct="1">
              <a:lnSpc>
                <a:spcPct val="110000"/>
              </a:lnSpc>
              <a:spcBef>
                <a:spcPct val="0"/>
              </a:spcBef>
              <a:spcAft>
                <a:spcPct val="0"/>
              </a:spcAft>
              <a:buClrTx/>
              <a:buSzTx/>
              <a:buFont typeface="+mj-lt"/>
              <a:buAutoNum type="romanUcPeriod"/>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The Great Multitude Around The Throne (verses 9-17)</a:t>
            </a:r>
          </a:p>
        </p:txBody>
      </p:sp>
      <p:sp>
        <p:nvSpPr>
          <p:cNvPr id="4" name="Rectangle 3"/>
          <p:cNvSpPr/>
          <p:nvPr/>
        </p:nvSpPr>
        <p:spPr bwMode="auto">
          <a:xfrm>
            <a:off x="0" y="0"/>
            <a:ext cx="9144000" cy="38100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7</a:t>
            </a:r>
          </a:p>
        </p:txBody>
      </p:sp>
      <p:sp>
        <p:nvSpPr>
          <p:cNvPr id="2" name="Slide Number Placeholder 1">
            <a:extLst>
              <a:ext uri="{FF2B5EF4-FFF2-40B4-BE49-F238E27FC236}">
                <a16:creationId xmlns:a16="http://schemas.microsoft.com/office/drawing/2014/main" id="{852FA928-3D3F-4395-83EE-425393EC07F2}"/>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4</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
        <p:nvSpPr>
          <p:cNvPr id="3" name="Rectangle 2">
            <a:extLst>
              <a:ext uri="{FF2B5EF4-FFF2-40B4-BE49-F238E27FC236}">
                <a16:creationId xmlns:a16="http://schemas.microsoft.com/office/drawing/2014/main" id="{649E851E-9B22-4D0F-9967-E19D6910E6C8}"/>
              </a:ext>
            </a:extLst>
          </p:cNvPr>
          <p:cNvSpPr/>
          <p:nvPr/>
        </p:nvSpPr>
        <p:spPr bwMode="auto">
          <a:xfrm>
            <a:off x="-3810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Revelation 7</a:t>
            </a:r>
          </a:p>
        </p:txBody>
      </p:sp>
    </p:spTree>
    <p:extLst>
      <p:ext uri="{BB962C8B-B14F-4D97-AF65-F5344CB8AC3E}">
        <p14:creationId xmlns:p14="http://schemas.microsoft.com/office/powerpoint/2010/main" val="36012587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2149"/>
            <a:ext cx="8229600" cy="769441"/>
          </a:xfrm>
        </p:spPr>
        <p:txBody>
          <a:bodyPr>
            <a:spAutoFit/>
          </a:bodyPr>
          <a:lstStyle/>
          <a:p>
            <a:r>
              <a:rPr lang="en-US" b="1" u="sng" dirty="0">
                <a:solidFill>
                  <a:schemeClr val="bg1"/>
                </a:solidFill>
                <a:latin typeface="Arial" pitchFamily="34" charset="0"/>
                <a:cs typeface="Arial" pitchFamily="34" charset="0"/>
              </a:rPr>
              <a:t>Revelation 7:1</a:t>
            </a:r>
          </a:p>
        </p:txBody>
      </p:sp>
      <p:pic>
        <p:nvPicPr>
          <p:cNvPr id="3" name="Content Placeholder 3"/>
          <p:cNvPicPr>
            <a:picLocks noChangeAspect="1" noChangeArrowheads="1"/>
          </p:cNvPicPr>
          <p:nvPr/>
        </p:nvPicPr>
        <p:blipFill>
          <a:blip r:embed="rId2" cstate="print"/>
          <a:srcRect/>
          <a:stretch>
            <a:fillRect/>
          </a:stretch>
        </p:blipFill>
        <p:spPr bwMode="auto">
          <a:xfrm>
            <a:off x="1143000" y="1676400"/>
            <a:ext cx="6781800" cy="4895920"/>
          </a:xfrm>
          <a:prstGeom prst="rect">
            <a:avLst/>
          </a:prstGeom>
          <a:noFill/>
          <a:ln w="9525">
            <a:noFill/>
            <a:miter lim="800000"/>
            <a:headEnd/>
            <a:tailEnd/>
          </a:ln>
        </p:spPr>
      </p:pic>
      <p:sp>
        <p:nvSpPr>
          <p:cNvPr id="4" name="TextBox 3"/>
          <p:cNvSpPr txBox="1"/>
          <p:nvPr/>
        </p:nvSpPr>
        <p:spPr>
          <a:xfrm>
            <a:off x="1894789" y="2123389"/>
            <a:ext cx="5181600" cy="3108543"/>
          </a:xfrm>
          <a:prstGeom prst="rect">
            <a:avLst/>
          </a:prstGeom>
          <a:noFill/>
        </p:spPr>
        <p:txBody>
          <a:bodyPr wrap="square" rtlCol="0">
            <a:spAutoFit/>
          </a:bodyPr>
          <a:lstStyle/>
          <a:p>
            <a:pPr lvl="0" algn="ctr"/>
            <a:r>
              <a:rPr lang="en-US" sz="2800" b="1" i="1" dirty="0">
                <a:latin typeface="Arial" pitchFamily="34" charset="0"/>
                <a:cs typeface="Arial" pitchFamily="34" charset="0"/>
              </a:rPr>
              <a:t>“ After this I saw </a:t>
            </a:r>
            <a:r>
              <a:rPr lang="en-US" sz="2800" b="1" i="1" u="sng" dirty="0">
                <a:latin typeface="Arial" pitchFamily="34" charset="0"/>
                <a:cs typeface="Arial" pitchFamily="34" charset="0"/>
              </a:rPr>
              <a:t>four angels </a:t>
            </a:r>
            <a:r>
              <a:rPr lang="en-US" sz="2800" b="1" i="1" dirty="0">
                <a:latin typeface="Arial" pitchFamily="34" charset="0"/>
                <a:cs typeface="Arial" pitchFamily="34" charset="0"/>
              </a:rPr>
              <a:t>standing at the </a:t>
            </a:r>
            <a:r>
              <a:rPr lang="en-US" sz="2800" b="1" i="1" u="sng" dirty="0">
                <a:latin typeface="Arial" pitchFamily="34" charset="0"/>
                <a:cs typeface="Arial" pitchFamily="34" charset="0"/>
              </a:rPr>
              <a:t>four corners</a:t>
            </a:r>
            <a:r>
              <a:rPr lang="en-US" sz="2800" b="1" i="1" dirty="0">
                <a:latin typeface="Arial" pitchFamily="34" charset="0"/>
                <a:cs typeface="Arial" pitchFamily="34" charset="0"/>
              </a:rPr>
              <a:t> of the earth, holding the </a:t>
            </a:r>
            <a:r>
              <a:rPr lang="en-US" sz="2800" b="1" i="1" u="sng" dirty="0">
                <a:latin typeface="Arial" pitchFamily="34" charset="0"/>
                <a:cs typeface="Arial" pitchFamily="34" charset="0"/>
              </a:rPr>
              <a:t>four winds</a:t>
            </a:r>
            <a:r>
              <a:rPr lang="en-US" sz="2800" b="1" i="1" dirty="0">
                <a:latin typeface="Arial" pitchFamily="34" charset="0"/>
                <a:cs typeface="Arial" pitchFamily="34" charset="0"/>
              </a:rPr>
              <a:t> of the earth, that no wind should blow on the earth, or on the sea, or upon any tree.”</a:t>
            </a:r>
          </a:p>
        </p:txBody>
      </p:sp>
      <p:sp>
        <p:nvSpPr>
          <p:cNvPr id="5" name="Rectangle 4">
            <a:extLst>
              <a:ext uri="{FF2B5EF4-FFF2-40B4-BE49-F238E27FC236}">
                <a16:creationId xmlns:a16="http://schemas.microsoft.com/office/drawing/2014/main" id="{4934B6D9-0224-4C4D-8272-762DEF1CB0BC}"/>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Revelation 7</a:t>
            </a:r>
          </a:p>
        </p:txBody>
      </p:sp>
    </p:spTree>
    <p:extLst>
      <p:ext uri="{BB962C8B-B14F-4D97-AF65-F5344CB8AC3E}">
        <p14:creationId xmlns:p14="http://schemas.microsoft.com/office/powerpoint/2010/main" val="19480766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9484"/>
            <a:ext cx="8229600" cy="1446550"/>
          </a:xfrm>
        </p:spPr>
        <p:txBody>
          <a:bodyPr>
            <a:spAutoFit/>
          </a:bodyPr>
          <a:lstStyle/>
          <a:p>
            <a:r>
              <a:rPr lang="en-US" b="1" u="sng" dirty="0">
                <a:solidFill>
                  <a:schemeClr val="bg1"/>
                </a:solidFill>
                <a:latin typeface="Arial" pitchFamily="34" charset="0"/>
                <a:cs typeface="Arial" pitchFamily="34" charset="0"/>
              </a:rPr>
              <a:t>Four Angels Holding Back </a:t>
            </a:r>
            <a:br>
              <a:rPr lang="en-US" b="1" u="sng" dirty="0">
                <a:solidFill>
                  <a:schemeClr val="bg1"/>
                </a:solidFill>
                <a:latin typeface="Arial" pitchFamily="34" charset="0"/>
                <a:cs typeface="Arial" pitchFamily="34" charset="0"/>
              </a:rPr>
            </a:br>
            <a:r>
              <a:rPr lang="en-US" b="1" u="sng" dirty="0">
                <a:solidFill>
                  <a:schemeClr val="bg1"/>
                </a:solidFill>
                <a:latin typeface="Arial" pitchFamily="34" charset="0"/>
                <a:cs typeface="Arial" pitchFamily="34" charset="0"/>
              </a:rPr>
              <a:t>the Four Winds</a:t>
            </a:r>
          </a:p>
        </p:txBody>
      </p:sp>
      <p:sp>
        <p:nvSpPr>
          <p:cNvPr id="3" name="Content Placeholder 2"/>
          <p:cNvSpPr>
            <a:spLocks noGrp="1"/>
          </p:cNvSpPr>
          <p:nvPr>
            <p:ph idx="1"/>
          </p:nvPr>
        </p:nvSpPr>
        <p:spPr>
          <a:xfrm>
            <a:off x="131975" y="1921597"/>
            <a:ext cx="8880050" cy="4893647"/>
          </a:xfrm>
          <a:solidFill>
            <a:schemeClr val="bg1"/>
          </a:solidFill>
          <a:ln w="38100">
            <a:solidFill>
              <a:srgbClr val="C00000"/>
            </a:solidFill>
          </a:ln>
        </p:spPr>
        <p:txBody>
          <a:bodyPr wrap="square">
            <a:spAutoFit/>
          </a:bodyPr>
          <a:lstStyle/>
          <a:p>
            <a:pPr>
              <a:spcBef>
                <a:spcPts val="0"/>
              </a:spcBef>
            </a:pPr>
            <a:r>
              <a:rPr lang="en-US" sz="2400" dirty="0">
                <a:latin typeface="Arial" pitchFamily="34" charset="0"/>
                <a:cs typeface="Arial" pitchFamily="34" charset="0"/>
              </a:rPr>
              <a:t>Continuation of events surrounding the </a:t>
            </a:r>
            <a:r>
              <a:rPr lang="en-US" sz="2400" b="1" dirty="0">
                <a:latin typeface="Arial" pitchFamily="34" charset="0"/>
                <a:cs typeface="Arial" pitchFamily="34" charset="0"/>
              </a:rPr>
              <a:t>sixth seal</a:t>
            </a:r>
            <a:r>
              <a:rPr lang="en-US" sz="2400" dirty="0">
                <a:latin typeface="Arial" pitchFamily="34" charset="0"/>
                <a:cs typeface="Arial" pitchFamily="34" charset="0"/>
              </a:rPr>
              <a:t> from the previous chapter</a:t>
            </a:r>
          </a:p>
          <a:p>
            <a:pPr>
              <a:spcBef>
                <a:spcPts val="0"/>
              </a:spcBef>
            </a:pPr>
            <a:r>
              <a:rPr lang="en-US" sz="2400" dirty="0">
                <a:latin typeface="Arial" pitchFamily="34" charset="0"/>
                <a:cs typeface="Arial" pitchFamily="34" charset="0"/>
              </a:rPr>
              <a:t>Chapter 7 seems to be a “</a:t>
            </a:r>
            <a:r>
              <a:rPr lang="en-US" sz="2400" b="1" dirty="0">
                <a:latin typeface="Arial" pitchFamily="34" charset="0"/>
                <a:cs typeface="Arial" pitchFamily="34" charset="0"/>
              </a:rPr>
              <a:t>divine interlude</a:t>
            </a:r>
            <a:r>
              <a:rPr lang="en-US" sz="2400" dirty="0">
                <a:latin typeface="Arial" pitchFamily="34" charset="0"/>
                <a:cs typeface="Arial" pitchFamily="34" charset="0"/>
              </a:rPr>
              <a:t>” between chapters 6 and 8</a:t>
            </a:r>
          </a:p>
          <a:p>
            <a:pPr lvl="1">
              <a:spcBef>
                <a:spcPts val="0"/>
              </a:spcBef>
            </a:pPr>
            <a:r>
              <a:rPr lang="en-US" sz="2400" dirty="0">
                <a:latin typeface="Arial" pitchFamily="34" charset="0"/>
                <a:cs typeface="Arial" pitchFamily="34" charset="0"/>
              </a:rPr>
              <a:t>Another interlude is seen in Revelation 10:1-11:13, both answering the question …</a:t>
            </a:r>
          </a:p>
          <a:p>
            <a:pPr lvl="2">
              <a:spcBef>
                <a:spcPts val="0"/>
              </a:spcBef>
            </a:pPr>
            <a:r>
              <a:rPr lang="en-US" b="1" dirty="0">
                <a:latin typeface="Arial" pitchFamily="34" charset="0"/>
                <a:cs typeface="Arial" pitchFamily="34" charset="0"/>
              </a:rPr>
              <a:t>What happens to the Christians during this terrible destruction?</a:t>
            </a:r>
          </a:p>
          <a:p>
            <a:pPr lvl="1">
              <a:spcBef>
                <a:spcPts val="0"/>
              </a:spcBef>
            </a:pPr>
            <a:r>
              <a:rPr lang="en-US" sz="2400" b="1" dirty="0">
                <a:latin typeface="Arial" pitchFamily="34" charset="0"/>
                <a:cs typeface="Arial" pitchFamily="34" charset="0"/>
              </a:rPr>
              <a:t>Judgment (winds) brought by God in (Jeremiah 49:36; 51:1; Daniel 7:1)</a:t>
            </a:r>
          </a:p>
          <a:p>
            <a:pPr lvl="1">
              <a:spcBef>
                <a:spcPts val="0"/>
              </a:spcBef>
            </a:pPr>
            <a:r>
              <a:rPr lang="en-US" sz="2400" b="1" dirty="0">
                <a:latin typeface="Arial" pitchFamily="34" charset="0"/>
                <a:cs typeface="Arial" pitchFamily="34" charset="0"/>
              </a:rPr>
              <a:t>Judgment (winds) is held back until the saints are </a:t>
            </a:r>
            <a:r>
              <a:rPr lang="en-US" sz="2400" dirty="0">
                <a:latin typeface="Arial" pitchFamily="34" charset="0"/>
                <a:cs typeface="Arial" pitchFamily="34" charset="0"/>
              </a:rPr>
              <a:t>“</a:t>
            </a:r>
            <a:r>
              <a:rPr lang="en-US" sz="2400" b="1" dirty="0">
                <a:latin typeface="Arial" pitchFamily="34" charset="0"/>
                <a:cs typeface="Arial" pitchFamily="34" charset="0"/>
              </a:rPr>
              <a:t>sealed</a:t>
            </a:r>
            <a:r>
              <a:rPr lang="en-US" sz="2400" dirty="0">
                <a:latin typeface="Arial" pitchFamily="34" charset="0"/>
                <a:cs typeface="Arial" pitchFamily="34" charset="0"/>
              </a:rPr>
              <a:t>.”</a:t>
            </a:r>
          </a:p>
          <a:p>
            <a:pPr lvl="2">
              <a:spcBef>
                <a:spcPts val="0"/>
              </a:spcBef>
            </a:pPr>
            <a:r>
              <a:rPr lang="en-US" dirty="0">
                <a:latin typeface="Arial" pitchFamily="34" charset="0"/>
                <a:cs typeface="Arial" pitchFamily="34" charset="0"/>
              </a:rPr>
              <a:t>Similar occurrence in </a:t>
            </a:r>
            <a:r>
              <a:rPr lang="en-US" b="1" dirty="0">
                <a:latin typeface="Arial" pitchFamily="34" charset="0"/>
                <a:cs typeface="Arial" pitchFamily="34" charset="0"/>
              </a:rPr>
              <a:t>Ezekiel 9</a:t>
            </a:r>
          </a:p>
        </p:txBody>
      </p:sp>
      <p:sp>
        <p:nvSpPr>
          <p:cNvPr id="4" name="Rectangle 3">
            <a:extLst>
              <a:ext uri="{FF2B5EF4-FFF2-40B4-BE49-F238E27FC236}">
                <a16:creationId xmlns:a16="http://schemas.microsoft.com/office/drawing/2014/main" id="{832A2E6F-892D-45C8-8CE5-706FCB1A98FD}"/>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Revelation 7</a:t>
            </a:r>
          </a:p>
        </p:txBody>
      </p:sp>
    </p:spTree>
    <p:extLst>
      <p:ext uri="{BB962C8B-B14F-4D97-AF65-F5344CB8AC3E}">
        <p14:creationId xmlns:p14="http://schemas.microsoft.com/office/powerpoint/2010/main" val="10744196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29830"/>
            <a:ext cx="8229600" cy="4339650"/>
          </a:xfrm>
          <a:solidFill>
            <a:schemeClr val="bg1"/>
          </a:solidFill>
          <a:ln w="38100">
            <a:solidFill>
              <a:srgbClr val="C00000"/>
            </a:solidFill>
          </a:ln>
        </p:spPr>
        <p:txBody>
          <a:bodyPr>
            <a:spAutoFit/>
          </a:bodyPr>
          <a:lstStyle/>
          <a:p>
            <a:r>
              <a:rPr lang="en-US" dirty="0">
                <a:latin typeface="Arial Narrow" pitchFamily="34" charset="0"/>
              </a:rPr>
              <a:t>All </a:t>
            </a:r>
            <a:r>
              <a:rPr lang="en-US" b="1" dirty="0">
                <a:latin typeface="Arial Narrow" pitchFamily="34" charset="0"/>
              </a:rPr>
              <a:t>suffering</a:t>
            </a:r>
            <a:r>
              <a:rPr lang="en-US" dirty="0">
                <a:latin typeface="Arial Narrow" pitchFamily="34" charset="0"/>
              </a:rPr>
              <a:t> is </a:t>
            </a:r>
            <a:r>
              <a:rPr lang="en-US" b="1" u="sng" dirty="0">
                <a:latin typeface="Arial Narrow" pitchFamily="34" charset="0"/>
              </a:rPr>
              <a:t>not</a:t>
            </a:r>
            <a:r>
              <a:rPr lang="en-US" dirty="0">
                <a:latin typeface="Arial Narrow" pitchFamily="34" charset="0"/>
              </a:rPr>
              <a:t> the judgment of God. Sometimes the innocent suffer along with the guilty, but they are not being </a:t>
            </a:r>
            <a:r>
              <a:rPr lang="en-US" b="1" dirty="0">
                <a:latin typeface="Arial Narrow" pitchFamily="34" charset="0"/>
              </a:rPr>
              <a:t>punished</a:t>
            </a:r>
            <a:r>
              <a:rPr lang="en-US" dirty="0">
                <a:latin typeface="Arial Narrow" pitchFamily="34" charset="0"/>
              </a:rPr>
              <a:t> with the guilty unless specifically noted in the revealed word.</a:t>
            </a:r>
          </a:p>
          <a:p>
            <a:pPr>
              <a:spcBef>
                <a:spcPts val="1200"/>
              </a:spcBef>
            </a:pPr>
            <a:r>
              <a:rPr lang="en-US" dirty="0">
                <a:latin typeface="Arial Narrow" pitchFamily="34" charset="0"/>
              </a:rPr>
              <a:t>Punishment and suffering are not </a:t>
            </a:r>
            <a:r>
              <a:rPr lang="en-US" b="1" dirty="0">
                <a:latin typeface="Arial Narrow" pitchFamily="34" charset="0"/>
              </a:rPr>
              <a:t>synonymous. (cf. Job)</a:t>
            </a:r>
          </a:p>
          <a:p>
            <a:pPr>
              <a:spcBef>
                <a:spcPts val="1200"/>
              </a:spcBef>
            </a:pPr>
            <a:r>
              <a:rPr lang="en-US" dirty="0">
                <a:latin typeface="Arial Narrow" pitchFamily="34" charset="0"/>
              </a:rPr>
              <a:t>Righteous are sealed against judgment – still do not find </a:t>
            </a:r>
            <a:r>
              <a:rPr lang="en-US" b="1" dirty="0">
                <a:latin typeface="Arial Narrow" pitchFamily="34" charset="0"/>
              </a:rPr>
              <a:t>exemption</a:t>
            </a:r>
            <a:r>
              <a:rPr lang="en-US" dirty="0">
                <a:latin typeface="Arial Narrow" pitchFamily="34" charset="0"/>
              </a:rPr>
              <a:t> from pain and death.</a:t>
            </a:r>
          </a:p>
        </p:txBody>
      </p:sp>
      <p:sp>
        <p:nvSpPr>
          <p:cNvPr id="5" name="Title 1"/>
          <p:cNvSpPr>
            <a:spLocks noGrp="1"/>
          </p:cNvSpPr>
          <p:nvPr>
            <p:ph type="title"/>
          </p:nvPr>
        </p:nvSpPr>
        <p:spPr>
          <a:xfrm>
            <a:off x="457200" y="283808"/>
            <a:ext cx="8229600" cy="1446550"/>
          </a:xfrm>
        </p:spPr>
        <p:txBody>
          <a:bodyPr>
            <a:spAutoFit/>
          </a:bodyPr>
          <a:lstStyle/>
          <a:p>
            <a:r>
              <a:rPr lang="en-US" b="1" u="sng" dirty="0">
                <a:solidFill>
                  <a:schemeClr val="bg1"/>
                </a:solidFill>
                <a:latin typeface="Arial" pitchFamily="34" charset="0"/>
                <a:cs typeface="Arial" pitchFamily="34" charset="0"/>
              </a:rPr>
              <a:t>Four Angels Holding Back </a:t>
            </a:r>
            <a:br>
              <a:rPr lang="en-US" b="1" u="sng" dirty="0">
                <a:solidFill>
                  <a:schemeClr val="bg1"/>
                </a:solidFill>
                <a:latin typeface="Arial" pitchFamily="34" charset="0"/>
                <a:cs typeface="Arial" pitchFamily="34" charset="0"/>
              </a:rPr>
            </a:br>
            <a:r>
              <a:rPr lang="en-US" b="1" u="sng" dirty="0">
                <a:solidFill>
                  <a:schemeClr val="bg1"/>
                </a:solidFill>
                <a:latin typeface="Arial" pitchFamily="34" charset="0"/>
                <a:cs typeface="Arial" pitchFamily="34" charset="0"/>
              </a:rPr>
              <a:t>the Four Winds</a:t>
            </a:r>
          </a:p>
        </p:txBody>
      </p:sp>
      <p:sp>
        <p:nvSpPr>
          <p:cNvPr id="4" name="Rectangle 3">
            <a:extLst>
              <a:ext uri="{FF2B5EF4-FFF2-40B4-BE49-F238E27FC236}">
                <a16:creationId xmlns:a16="http://schemas.microsoft.com/office/drawing/2014/main" id="{727B885B-262D-4D3C-A808-84C07862C8E0}"/>
              </a:ext>
            </a:extLst>
          </p:cNvPr>
          <p:cNvSpPr/>
          <p:nvPr/>
        </p:nvSpPr>
        <p:spPr bwMode="auto">
          <a:xfrm>
            <a:off x="0" y="-106362"/>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Revelation 7</a:t>
            </a:r>
          </a:p>
        </p:txBody>
      </p:sp>
    </p:spTree>
    <p:extLst>
      <p:ext uri="{BB962C8B-B14F-4D97-AF65-F5344CB8AC3E}">
        <p14:creationId xmlns:p14="http://schemas.microsoft.com/office/powerpoint/2010/main" val="27167328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4267" y="1905000"/>
            <a:ext cx="8964891" cy="4893647"/>
          </a:xfrm>
          <a:solidFill>
            <a:schemeClr val="bg1"/>
          </a:solidFill>
          <a:ln w="38100">
            <a:solidFill>
              <a:srgbClr val="C00000"/>
            </a:solidFill>
          </a:ln>
        </p:spPr>
        <p:txBody>
          <a:bodyPr wrap="square">
            <a:spAutoFit/>
          </a:bodyPr>
          <a:lstStyle/>
          <a:p>
            <a:pPr>
              <a:spcBef>
                <a:spcPts val="0"/>
              </a:spcBef>
            </a:pPr>
            <a:r>
              <a:rPr lang="en-US" sz="2400" dirty="0">
                <a:latin typeface="Arial" pitchFamily="34" charset="0"/>
                <a:cs typeface="Arial" pitchFamily="34" charset="0"/>
              </a:rPr>
              <a:t>Four – </a:t>
            </a:r>
            <a:r>
              <a:rPr lang="en-US" sz="2400" b="1" dirty="0">
                <a:latin typeface="Arial" pitchFamily="34" charset="0"/>
                <a:cs typeface="Arial" pitchFamily="34" charset="0"/>
              </a:rPr>
              <a:t>man’s</a:t>
            </a:r>
            <a:r>
              <a:rPr lang="en-US" sz="2400" dirty="0">
                <a:latin typeface="Arial" pitchFamily="34" charset="0"/>
                <a:cs typeface="Arial" pitchFamily="34" charset="0"/>
              </a:rPr>
              <a:t> number – </a:t>
            </a:r>
            <a:r>
              <a:rPr lang="en-US" sz="2400" b="1" dirty="0">
                <a:latin typeface="Arial" pitchFamily="34" charset="0"/>
                <a:cs typeface="Arial" pitchFamily="34" charset="0"/>
              </a:rPr>
              <a:t>world</a:t>
            </a:r>
          </a:p>
          <a:p>
            <a:pPr>
              <a:spcBef>
                <a:spcPts val="0"/>
              </a:spcBef>
            </a:pPr>
            <a:r>
              <a:rPr lang="en-US" sz="2400" dirty="0">
                <a:latin typeface="Arial" pitchFamily="34" charset="0"/>
                <a:cs typeface="Arial" pitchFamily="34" charset="0"/>
              </a:rPr>
              <a:t>“</a:t>
            </a:r>
            <a:r>
              <a:rPr lang="en-US" sz="2400" b="1" dirty="0">
                <a:latin typeface="Arial" pitchFamily="34" charset="0"/>
                <a:cs typeface="Arial" pitchFamily="34" charset="0"/>
              </a:rPr>
              <a:t>Angels</a:t>
            </a:r>
            <a:r>
              <a:rPr lang="en-US" sz="2400" dirty="0">
                <a:latin typeface="Arial" pitchFamily="34" charset="0"/>
                <a:cs typeface="Arial" pitchFamily="34" charset="0"/>
              </a:rPr>
              <a:t>” standing and ready to act</a:t>
            </a:r>
          </a:p>
          <a:p>
            <a:pPr>
              <a:spcBef>
                <a:spcPts val="0"/>
              </a:spcBef>
            </a:pPr>
            <a:r>
              <a:rPr lang="en-US" sz="2400" dirty="0">
                <a:latin typeface="Arial" pitchFamily="34" charset="0"/>
                <a:cs typeface="Arial" pitchFamily="34" charset="0"/>
              </a:rPr>
              <a:t>“</a:t>
            </a:r>
            <a:r>
              <a:rPr lang="en-US" sz="2400" b="1" dirty="0">
                <a:latin typeface="Arial" pitchFamily="34" charset="0"/>
                <a:cs typeface="Arial" pitchFamily="34" charset="0"/>
              </a:rPr>
              <a:t>Corners</a:t>
            </a:r>
            <a:r>
              <a:rPr lang="en-US" sz="2400" dirty="0">
                <a:latin typeface="Arial" pitchFamily="34" charset="0"/>
                <a:cs typeface="Arial" pitchFamily="34" charset="0"/>
              </a:rPr>
              <a:t>” – North-South-East-West (Note: that it is the earth that was to be hurt, not merely Judea. Here is another internal evidence that the destruction of Jerusalem in AD 70 is not the object of God’s wrath in Revelation.)</a:t>
            </a:r>
          </a:p>
          <a:p>
            <a:pPr>
              <a:spcBef>
                <a:spcPts val="0"/>
              </a:spcBef>
            </a:pPr>
            <a:r>
              <a:rPr lang="en-US" sz="2400" b="1" dirty="0">
                <a:latin typeface="Arial" pitchFamily="34" charset="0"/>
                <a:cs typeface="Arial" pitchFamily="34" charset="0"/>
              </a:rPr>
              <a:t>“Winds</a:t>
            </a:r>
            <a:r>
              <a:rPr lang="en-US" sz="2400" dirty="0">
                <a:latin typeface="Arial" pitchFamily="34" charset="0"/>
                <a:cs typeface="Arial" pitchFamily="34" charset="0"/>
              </a:rPr>
              <a:t> of the earth” – Before the four winds designed to hurt the earth and sea are turned loose, an angel cries to hold the winds in check until God’s seal is placed on the foreheads of believers.</a:t>
            </a:r>
          </a:p>
          <a:p>
            <a:pPr>
              <a:spcBef>
                <a:spcPts val="0"/>
              </a:spcBef>
            </a:pPr>
            <a:r>
              <a:rPr lang="en-US" sz="2400" dirty="0">
                <a:latin typeface="Arial" pitchFamily="34" charset="0"/>
                <a:cs typeface="Arial" pitchFamily="34" charset="0"/>
              </a:rPr>
              <a:t>Holding back the judgment until the command to attack is given.</a:t>
            </a:r>
          </a:p>
          <a:p>
            <a:pPr>
              <a:spcBef>
                <a:spcPts val="0"/>
              </a:spcBef>
            </a:pPr>
            <a:r>
              <a:rPr lang="en-US" sz="2400" b="1" u="sng" dirty="0">
                <a:latin typeface="Arial" pitchFamily="34" charset="0"/>
                <a:cs typeface="Arial" pitchFamily="34" charset="0"/>
              </a:rPr>
              <a:t>NOT</a:t>
            </a:r>
            <a:r>
              <a:rPr lang="en-US" sz="2400" dirty="0">
                <a:latin typeface="Arial" pitchFamily="34" charset="0"/>
                <a:cs typeface="Arial" pitchFamily="34" charset="0"/>
              </a:rPr>
              <a:t> talking about final judgment!</a:t>
            </a:r>
          </a:p>
        </p:txBody>
      </p:sp>
      <p:sp>
        <p:nvSpPr>
          <p:cNvPr id="5" name="Title 1"/>
          <p:cNvSpPr>
            <a:spLocks noGrp="1"/>
          </p:cNvSpPr>
          <p:nvPr>
            <p:ph type="title"/>
          </p:nvPr>
        </p:nvSpPr>
        <p:spPr>
          <a:xfrm>
            <a:off x="457200" y="389484"/>
            <a:ext cx="8229600" cy="1446550"/>
          </a:xfrm>
        </p:spPr>
        <p:txBody>
          <a:bodyPr>
            <a:spAutoFit/>
          </a:bodyPr>
          <a:lstStyle/>
          <a:p>
            <a:r>
              <a:rPr lang="en-US" b="1" u="sng" dirty="0">
                <a:solidFill>
                  <a:schemeClr val="bg1"/>
                </a:solidFill>
                <a:latin typeface="Arial" pitchFamily="34" charset="0"/>
                <a:cs typeface="Arial" pitchFamily="34" charset="0"/>
              </a:rPr>
              <a:t>Four Angels Holding Back </a:t>
            </a:r>
            <a:br>
              <a:rPr lang="en-US" b="1" u="sng" dirty="0">
                <a:solidFill>
                  <a:schemeClr val="bg1"/>
                </a:solidFill>
                <a:latin typeface="Arial" pitchFamily="34" charset="0"/>
                <a:cs typeface="Arial" pitchFamily="34" charset="0"/>
              </a:rPr>
            </a:br>
            <a:r>
              <a:rPr lang="en-US" b="1" u="sng" dirty="0">
                <a:solidFill>
                  <a:schemeClr val="bg1"/>
                </a:solidFill>
                <a:latin typeface="Arial" pitchFamily="34" charset="0"/>
                <a:cs typeface="Arial" pitchFamily="34" charset="0"/>
              </a:rPr>
              <a:t>the Four Winds</a:t>
            </a:r>
          </a:p>
        </p:txBody>
      </p:sp>
      <p:sp>
        <p:nvSpPr>
          <p:cNvPr id="4" name="Rectangle 3">
            <a:extLst>
              <a:ext uri="{FF2B5EF4-FFF2-40B4-BE49-F238E27FC236}">
                <a16:creationId xmlns:a16="http://schemas.microsoft.com/office/drawing/2014/main" id="{9D2D743A-5AF1-450B-983A-D3B5B2E53BC7}"/>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Revelation 7</a:t>
            </a:r>
          </a:p>
        </p:txBody>
      </p:sp>
    </p:spTree>
    <p:extLst>
      <p:ext uri="{BB962C8B-B14F-4D97-AF65-F5344CB8AC3E}">
        <p14:creationId xmlns:p14="http://schemas.microsoft.com/office/powerpoint/2010/main" val="5919897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3"/>
          <p:cNvPicPr>
            <a:picLocks noChangeAspect="1" noChangeArrowheads="1"/>
          </p:cNvPicPr>
          <p:nvPr/>
        </p:nvPicPr>
        <p:blipFill>
          <a:blip r:embed="rId2" cstate="print"/>
          <a:srcRect/>
          <a:stretch>
            <a:fillRect/>
          </a:stretch>
        </p:blipFill>
        <p:spPr bwMode="auto">
          <a:xfrm>
            <a:off x="1143000" y="1600200"/>
            <a:ext cx="6781800" cy="4895920"/>
          </a:xfrm>
          <a:prstGeom prst="rect">
            <a:avLst/>
          </a:prstGeom>
          <a:noFill/>
          <a:ln w="9525">
            <a:noFill/>
            <a:miter lim="800000"/>
            <a:headEnd/>
            <a:tailEnd/>
          </a:ln>
        </p:spPr>
      </p:pic>
      <p:sp>
        <p:nvSpPr>
          <p:cNvPr id="4" name="TextBox 3"/>
          <p:cNvSpPr txBox="1"/>
          <p:nvPr/>
        </p:nvSpPr>
        <p:spPr>
          <a:xfrm>
            <a:off x="1905000" y="2057400"/>
            <a:ext cx="5181600" cy="3108543"/>
          </a:xfrm>
          <a:prstGeom prst="rect">
            <a:avLst/>
          </a:prstGeom>
          <a:noFill/>
        </p:spPr>
        <p:txBody>
          <a:bodyPr wrap="square" rtlCol="0">
            <a:spAutoFit/>
          </a:bodyPr>
          <a:lstStyle/>
          <a:p>
            <a:pPr lvl="0" algn="ctr"/>
            <a:r>
              <a:rPr lang="en-US" sz="2800" b="1" i="1" dirty="0">
                <a:latin typeface="Arial" pitchFamily="34" charset="0"/>
                <a:cs typeface="Arial" pitchFamily="34" charset="0"/>
              </a:rPr>
              <a:t>“And I saw </a:t>
            </a:r>
            <a:r>
              <a:rPr lang="en-US" sz="2800" b="1" i="1" u="sng" dirty="0">
                <a:latin typeface="Arial" pitchFamily="34" charset="0"/>
                <a:cs typeface="Arial" pitchFamily="34" charset="0"/>
              </a:rPr>
              <a:t>another angel </a:t>
            </a:r>
            <a:r>
              <a:rPr lang="en-US" sz="2800" b="1" i="1" dirty="0">
                <a:latin typeface="Arial" pitchFamily="34" charset="0"/>
                <a:cs typeface="Arial" pitchFamily="34" charset="0"/>
              </a:rPr>
              <a:t>ascend from the sunrising, having the seal of the living God: and he cried with a great voice to the four angels to whom it was given to hurt the earth and the sea”</a:t>
            </a:r>
          </a:p>
        </p:txBody>
      </p:sp>
      <p:sp>
        <p:nvSpPr>
          <p:cNvPr id="6" name="Title 1"/>
          <p:cNvSpPr>
            <a:spLocks noGrp="1"/>
          </p:cNvSpPr>
          <p:nvPr>
            <p:ph type="title"/>
          </p:nvPr>
        </p:nvSpPr>
        <p:spPr>
          <a:xfrm>
            <a:off x="457200" y="461417"/>
            <a:ext cx="8229600" cy="769441"/>
          </a:xfrm>
        </p:spPr>
        <p:txBody>
          <a:bodyPr>
            <a:spAutoFit/>
          </a:bodyPr>
          <a:lstStyle/>
          <a:p>
            <a:r>
              <a:rPr lang="en-US" b="1" u="sng" dirty="0">
                <a:solidFill>
                  <a:schemeClr val="bg1"/>
                </a:solidFill>
                <a:latin typeface="Arial" pitchFamily="34" charset="0"/>
                <a:cs typeface="Arial" pitchFamily="34" charset="0"/>
              </a:rPr>
              <a:t>Revelation 7:2</a:t>
            </a:r>
          </a:p>
        </p:txBody>
      </p:sp>
      <p:sp>
        <p:nvSpPr>
          <p:cNvPr id="5" name="Rectangle 4">
            <a:extLst>
              <a:ext uri="{FF2B5EF4-FFF2-40B4-BE49-F238E27FC236}">
                <a16:creationId xmlns:a16="http://schemas.microsoft.com/office/drawing/2014/main" id="{FA884237-385E-400D-8FC6-1606732E25F7}"/>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Revelation 7</a:t>
            </a:r>
          </a:p>
        </p:txBody>
      </p:sp>
    </p:spTree>
    <p:extLst>
      <p:ext uri="{BB962C8B-B14F-4D97-AF65-F5344CB8AC3E}">
        <p14:creationId xmlns:p14="http://schemas.microsoft.com/office/powerpoint/2010/main" val="14796442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3098</TotalTime>
  <Words>1659</Words>
  <Application>Microsoft Office PowerPoint</Application>
  <PresentationFormat>On-screen Show (4:3)</PresentationFormat>
  <Paragraphs>152</Paragraphs>
  <Slides>25</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25</vt:i4>
      </vt:variant>
    </vt:vector>
  </HeadingPairs>
  <TitlesOfParts>
    <vt:vector size="32" baseType="lpstr">
      <vt:lpstr>Arial</vt:lpstr>
      <vt:lpstr>Arial Narrow</vt:lpstr>
      <vt:lpstr>Calibri</vt:lpstr>
      <vt:lpstr>Corbel</vt:lpstr>
      <vt:lpstr>Times New Roman</vt:lpstr>
      <vt:lpstr>Office Theme</vt:lpstr>
      <vt:lpstr>1_Depth</vt:lpstr>
      <vt:lpstr>A Study Of  The Book Of Revelation</vt:lpstr>
      <vt:lpstr>Revelation</vt:lpstr>
      <vt:lpstr>PowerPoint Presentation</vt:lpstr>
      <vt:lpstr>PowerPoint Presentation</vt:lpstr>
      <vt:lpstr>Revelation 7:1</vt:lpstr>
      <vt:lpstr>Four Angels Holding Back  the Four Winds</vt:lpstr>
      <vt:lpstr>Four Angels Holding Back  the Four Winds</vt:lpstr>
      <vt:lpstr>Four Angels Holding Back  the Four Winds</vt:lpstr>
      <vt:lpstr>Revelation 7:2</vt:lpstr>
      <vt:lpstr>Revelation 7:3</vt:lpstr>
      <vt:lpstr>Seal God’s Servants – Church  Militant on the Earth</vt:lpstr>
      <vt:lpstr>Seal God’s Servants – Church  Militant on the Earth</vt:lpstr>
      <vt:lpstr>Revelation 7:4</vt:lpstr>
      <vt:lpstr>Revelation 7:5</vt:lpstr>
      <vt:lpstr>Revelation 7:6</vt:lpstr>
      <vt:lpstr>PowerPoint Presentation</vt:lpstr>
      <vt:lpstr>Revelation 7:8</vt:lpstr>
      <vt:lpstr>Seal God’s Servants – Church  Militant on the Earth</vt:lpstr>
      <vt:lpstr>Seal God’s Servants – Church  Militant on the Earth</vt:lpstr>
      <vt:lpstr>Seal God’s Servants – Church  Militant on the Earth</vt:lpstr>
      <vt:lpstr>Who Are The 144,000?</vt:lpstr>
      <vt:lpstr>Seal God’s Servants – Church  Militant on the Earth</vt:lpstr>
      <vt:lpstr>Seal God’s Servants – Church  Militant on the Earth</vt:lpstr>
      <vt:lpstr>Seal God’s Servants – Church  Militant on the Earth</vt:lpstr>
      <vt:lpstr>Seal God’s Servants – Church  Militant on the Earth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mgalloway2715@gmail.com</dc:creator>
  <cp:lastModifiedBy>Richard Lidh</cp:lastModifiedBy>
  <cp:revision>85</cp:revision>
  <cp:lastPrinted>2020-10-09T23:22:20Z</cp:lastPrinted>
  <dcterms:created xsi:type="dcterms:W3CDTF">2020-09-25T21:51:13Z</dcterms:created>
  <dcterms:modified xsi:type="dcterms:W3CDTF">2020-10-09T23:57:03Z</dcterms:modified>
</cp:coreProperties>
</file>